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58" r:id="rId8"/>
    <p:sldId id="25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0FD59F-7F5A-4954-8C32-442C386C5D33}" v="1" dt="2021-03-23T17:05:03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North" userId="52e2d7fe0a4c5456" providerId="LiveId" clId="{DD0FD59F-7F5A-4954-8C32-442C386C5D33}"/>
    <pc:docChg chg="custSel modSld modMainMaster">
      <pc:chgData name="Sally North" userId="52e2d7fe0a4c5456" providerId="LiveId" clId="{DD0FD59F-7F5A-4954-8C32-442C386C5D33}" dt="2021-03-23T17:18:05.343" v="2" actId="113"/>
      <pc:docMkLst>
        <pc:docMk/>
      </pc:docMkLst>
      <pc:sldChg chg="modSp mod">
        <pc:chgData name="Sally North" userId="52e2d7fe0a4c5456" providerId="LiveId" clId="{DD0FD59F-7F5A-4954-8C32-442C386C5D33}" dt="2021-03-23T17:18:05.343" v="2" actId="113"/>
        <pc:sldMkLst>
          <pc:docMk/>
          <pc:sldMk cId="2391269494" sldId="256"/>
        </pc:sldMkLst>
        <pc:spChg chg="mod">
          <ac:chgData name="Sally North" userId="52e2d7fe0a4c5456" providerId="LiveId" clId="{DD0FD59F-7F5A-4954-8C32-442C386C5D33}" dt="2021-03-23T17:18:05.343" v="2" actId="113"/>
          <ac:spMkLst>
            <pc:docMk/>
            <pc:sldMk cId="2391269494" sldId="256"/>
            <ac:spMk id="2" creationId="{00000000-0000-0000-0000-000000000000}"/>
          </ac:spMkLst>
        </pc:spChg>
      </pc:sldChg>
      <pc:sldMasterChg chg="addSp delSp modSp mod">
        <pc:chgData name="Sally North" userId="52e2d7fe0a4c5456" providerId="LiveId" clId="{DD0FD59F-7F5A-4954-8C32-442C386C5D33}" dt="2021-03-23T17:05:03.762" v="1"/>
        <pc:sldMasterMkLst>
          <pc:docMk/>
          <pc:sldMasterMk cId="4137995617" sldId="2147483648"/>
        </pc:sldMasterMkLst>
        <pc:spChg chg="del">
          <ac:chgData name="Sally North" userId="52e2d7fe0a4c5456" providerId="LiveId" clId="{DD0FD59F-7F5A-4954-8C32-442C386C5D33}" dt="2021-03-23T17:05:01.486" v="0" actId="478"/>
          <ac:spMkLst>
            <pc:docMk/>
            <pc:sldMasterMk cId="4137995617" sldId="2147483648"/>
            <ac:spMk id="2" creationId="{00000000-0000-0000-0000-000000000000}"/>
          </ac:spMkLst>
        </pc:spChg>
        <pc:spChg chg="del">
          <ac:chgData name="Sally North" userId="52e2d7fe0a4c5456" providerId="LiveId" clId="{DD0FD59F-7F5A-4954-8C32-442C386C5D33}" dt="2021-03-23T17:05:01.486" v="0" actId="478"/>
          <ac:spMkLst>
            <pc:docMk/>
            <pc:sldMasterMk cId="4137995617" sldId="2147483648"/>
            <ac:spMk id="3" creationId="{00000000-0000-0000-0000-000000000000}"/>
          </ac:spMkLst>
        </pc:spChg>
        <pc:spChg chg="del">
          <ac:chgData name="Sally North" userId="52e2d7fe0a4c5456" providerId="LiveId" clId="{DD0FD59F-7F5A-4954-8C32-442C386C5D33}" dt="2021-03-23T17:05:01.486" v="0" actId="478"/>
          <ac:spMkLst>
            <pc:docMk/>
            <pc:sldMasterMk cId="4137995617" sldId="2147483648"/>
            <ac:spMk id="4" creationId="{00000000-0000-0000-0000-000000000000}"/>
          </ac:spMkLst>
        </pc:spChg>
        <pc:spChg chg="del">
          <ac:chgData name="Sally North" userId="52e2d7fe0a4c5456" providerId="LiveId" clId="{DD0FD59F-7F5A-4954-8C32-442C386C5D33}" dt="2021-03-23T17:05:01.486" v="0" actId="478"/>
          <ac:spMkLst>
            <pc:docMk/>
            <pc:sldMasterMk cId="4137995617" sldId="2147483648"/>
            <ac:spMk id="5" creationId="{00000000-0000-0000-0000-000000000000}"/>
          </ac:spMkLst>
        </pc:spChg>
        <pc:spChg chg="del">
          <ac:chgData name="Sally North" userId="52e2d7fe0a4c5456" providerId="LiveId" clId="{DD0FD59F-7F5A-4954-8C32-442C386C5D33}" dt="2021-03-23T17:05:01.486" v="0" actId="478"/>
          <ac:spMkLst>
            <pc:docMk/>
            <pc:sldMasterMk cId="4137995617" sldId="2147483648"/>
            <ac:spMk id="6" creationId="{00000000-0000-0000-0000-000000000000}"/>
          </ac:spMkLst>
        </pc:spChg>
        <pc:spChg chg="add mod">
          <ac:chgData name="Sally North" userId="52e2d7fe0a4c5456" providerId="LiveId" clId="{DD0FD59F-7F5A-4954-8C32-442C386C5D33}" dt="2021-03-23T17:05:03.762" v="1"/>
          <ac:spMkLst>
            <pc:docMk/>
            <pc:sldMasterMk cId="4137995617" sldId="2147483648"/>
            <ac:spMk id="7" creationId="{8DAE462F-B25C-4C78-99EA-4F8E304B5945}"/>
          </ac:spMkLst>
        </pc:spChg>
        <pc:picChg chg="add mod">
          <ac:chgData name="Sally North" userId="52e2d7fe0a4c5456" providerId="LiveId" clId="{DD0FD59F-7F5A-4954-8C32-442C386C5D33}" dt="2021-03-23T17:05:03.762" v="1"/>
          <ac:picMkLst>
            <pc:docMk/>
            <pc:sldMasterMk cId="4137995617" sldId="2147483648"/>
            <ac:picMk id="8" creationId="{56C554C7-47CE-4D7C-B350-037325C35E5B}"/>
          </ac:picMkLst>
        </pc:picChg>
        <pc:picChg chg="add mod">
          <ac:chgData name="Sally North" userId="52e2d7fe0a4c5456" providerId="LiveId" clId="{DD0FD59F-7F5A-4954-8C32-442C386C5D33}" dt="2021-03-23T17:05:03.762" v="1"/>
          <ac:picMkLst>
            <pc:docMk/>
            <pc:sldMasterMk cId="4137995617" sldId="2147483648"/>
            <ac:picMk id="9" creationId="{A1773D0E-088A-4198-82B6-0EDFBFAA122C}"/>
          </ac:picMkLst>
        </pc:picChg>
        <pc:picChg chg="add mod">
          <ac:chgData name="Sally North" userId="52e2d7fe0a4c5456" providerId="LiveId" clId="{DD0FD59F-7F5A-4954-8C32-442C386C5D33}" dt="2021-03-23T17:05:03.762" v="1"/>
          <ac:picMkLst>
            <pc:docMk/>
            <pc:sldMasterMk cId="4137995617" sldId="2147483648"/>
            <ac:picMk id="10" creationId="{DC19AF79-85E6-4AE2-B1C1-D6CA11D528CA}"/>
          </ac:picMkLst>
        </pc:pic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Blad1!$D$3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Blad1!$A$4:$A$14</c:f>
              <c:strCache>
                <c:ptCount val="11"/>
                <c:pt idx="0">
                  <c:v>Decrese supply of sport activities</c:v>
                </c:pt>
                <c:pt idx="1">
                  <c:v>Decrease daily operational costs</c:v>
                </c:pt>
                <c:pt idx="2">
                  <c:v>Fundraisers</c:v>
                </c:pt>
                <c:pt idx="3">
                  <c:v>Start/increase sales via members</c:v>
                </c:pt>
                <c:pt idx="4">
                  <c:v>Short-time work allowance</c:v>
                </c:pt>
                <c:pt idx="5">
                  <c:v>Increase training fees</c:v>
                </c:pt>
                <c:pt idx="6">
                  <c:v>No measures taken</c:v>
                </c:pt>
                <c:pt idx="7">
                  <c:v>Increase membership fees</c:v>
                </c:pt>
                <c:pt idx="8">
                  <c:v>No refund of fees (solidarity campaign)</c:v>
                </c:pt>
                <c:pt idx="9">
                  <c:v>New loans</c:v>
                </c:pt>
                <c:pt idx="10">
                  <c:v>Close down the club</c:v>
                </c:pt>
              </c:strCache>
            </c:strRef>
          </c:cat>
          <c:val>
            <c:numRef>
              <c:f>Blad1!$D$4:$D$14</c:f>
              <c:numCache>
                <c:formatCode>0%</c:formatCode>
                <c:ptCount val="11"/>
                <c:pt idx="0">
                  <c:v>0.47273765343990864</c:v>
                </c:pt>
                <c:pt idx="1">
                  <c:v>0.40079931487296605</c:v>
                </c:pt>
                <c:pt idx="2">
                  <c:v>0.34142163859548957</c:v>
                </c:pt>
                <c:pt idx="3">
                  <c:v>0.29060805024264919</c:v>
                </c:pt>
                <c:pt idx="4">
                  <c:v>0.25549528975164143</c:v>
                </c:pt>
                <c:pt idx="5">
                  <c:v>0.24607479303454183</c:v>
                </c:pt>
                <c:pt idx="6">
                  <c:v>0.20582357978875249</c:v>
                </c:pt>
                <c:pt idx="7">
                  <c:v>0.18041678561233229</c:v>
                </c:pt>
                <c:pt idx="8">
                  <c:v>0.16728518412789037</c:v>
                </c:pt>
                <c:pt idx="9">
                  <c:v>6.3945189837282326E-2</c:v>
                </c:pt>
                <c:pt idx="10">
                  <c:v>5.8521267485012844E-2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10-4DC8-BC1F-43A61CAE3481}"/>
            </c:ext>
          </c:extLst>
        </c:ser>
        <c:ser>
          <c:idx val="1"/>
          <c:order val="1"/>
          <c:tx>
            <c:strRef>
              <c:f>Blad1!$E$3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Blad1!$A$4:$A$14</c:f>
              <c:strCache>
                <c:ptCount val="11"/>
                <c:pt idx="0">
                  <c:v>Decrese supply of sport activities</c:v>
                </c:pt>
                <c:pt idx="1">
                  <c:v>Decrease daily operational costs</c:v>
                </c:pt>
                <c:pt idx="2">
                  <c:v>Fundraisers</c:v>
                </c:pt>
                <c:pt idx="3">
                  <c:v>Start/increase sales via members</c:v>
                </c:pt>
                <c:pt idx="4">
                  <c:v>Short-time work allowance</c:v>
                </c:pt>
                <c:pt idx="5">
                  <c:v>Increase training fees</c:v>
                </c:pt>
                <c:pt idx="6">
                  <c:v>No measures taken</c:v>
                </c:pt>
                <c:pt idx="7">
                  <c:v>Increase membership fees</c:v>
                </c:pt>
                <c:pt idx="8">
                  <c:v>No refund of fees (solidarity campaign)</c:v>
                </c:pt>
                <c:pt idx="9">
                  <c:v>New loans</c:v>
                </c:pt>
                <c:pt idx="10">
                  <c:v>Close down the club</c:v>
                </c:pt>
              </c:strCache>
            </c:strRef>
          </c:cat>
          <c:val>
            <c:numRef>
              <c:f>Blad1!$E$4:$E$14</c:f>
              <c:numCache>
                <c:formatCode>0%</c:formatCode>
                <c:ptCount val="11"/>
                <c:pt idx="0">
                  <c:v>0.5272623465600913</c:v>
                </c:pt>
                <c:pt idx="1">
                  <c:v>0.59920068512703395</c:v>
                </c:pt>
                <c:pt idx="2">
                  <c:v>0.65857836140451043</c:v>
                </c:pt>
                <c:pt idx="3">
                  <c:v>0.70939194975735087</c:v>
                </c:pt>
                <c:pt idx="4">
                  <c:v>0.74450471024835851</c:v>
                </c:pt>
                <c:pt idx="5">
                  <c:v>0.75392520696545817</c:v>
                </c:pt>
                <c:pt idx="6">
                  <c:v>0.79417642021124746</c:v>
                </c:pt>
                <c:pt idx="7">
                  <c:v>0.81958321438766768</c:v>
                </c:pt>
                <c:pt idx="8">
                  <c:v>0.8327148158721096</c:v>
                </c:pt>
                <c:pt idx="9">
                  <c:v>0.93605481016271763</c:v>
                </c:pt>
                <c:pt idx="10">
                  <c:v>0.94147873251498715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10-4DC8-BC1F-43A61CAE34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588544"/>
        <c:axId val="129961920"/>
      </c:barChart>
      <c:catAx>
        <c:axId val="17258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961920"/>
        <c:crosses val="autoZero"/>
        <c:auto val="1"/>
        <c:lblAlgn val="ctr"/>
        <c:lblOffset val="100"/>
        <c:noMultiLvlLbl val="0"/>
      </c:catAx>
      <c:valAx>
        <c:axId val="1299619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588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709507535599409"/>
          <c:y val="0.86491746168400185"/>
          <c:w val="6.5809752157867565E-2"/>
          <c:h val="7.1514520536974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F44DC8-4EDE-4974-ABE6-7FECA1243F0C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F674C-9121-4611-AFC5-DCB52FC96B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98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F44DC8-4EDE-4974-ABE6-7FECA1243F0C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F674C-9121-4611-AFC5-DCB52FC96B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721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F44DC8-4EDE-4974-ABE6-7FECA1243F0C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F674C-9121-4611-AFC5-DCB52FC96B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0630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F44DC8-4EDE-4974-ABE6-7FECA1243F0C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F674C-9121-4611-AFC5-DCB52FC96B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893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F44DC8-4EDE-4974-ABE6-7FECA1243F0C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F674C-9121-4611-AFC5-DCB52FC96B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810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F44DC8-4EDE-4974-ABE6-7FECA1243F0C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F674C-9121-4611-AFC5-DCB52FC96B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776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F44DC8-4EDE-4974-ABE6-7FECA1243F0C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F674C-9121-4611-AFC5-DCB52FC96B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82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F44DC8-4EDE-4974-ABE6-7FECA1243F0C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F674C-9121-4611-AFC5-DCB52FC96B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448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F44DC8-4EDE-4974-ABE6-7FECA1243F0C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F674C-9121-4611-AFC5-DCB52FC96B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93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F44DC8-4EDE-4974-ABE6-7FECA1243F0C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F674C-9121-4611-AFC5-DCB52FC96B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85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F44DC8-4EDE-4974-ABE6-7FECA1243F0C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F674C-9121-4611-AFC5-DCB52FC96B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39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8DAE462F-B25C-4C78-99EA-4F8E304B5945}"/>
              </a:ext>
            </a:extLst>
          </p:cNvPr>
          <p:cNvSpPr txBox="1">
            <a:spLocks/>
          </p:cNvSpPr>
          <p:nvPr userDrawn="1"/>
        </p:nvSpPr>
        <p:spPr>
          <a:xfrm>
            <a:off x="901333" y="6265519"/>
            <a:ext cx="10571265" cy="448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Crisis Management and Recovery for Events: Impacts and Strategies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Goodfellow Publishers. All rights reserved 2021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C554C7-47CE-4D7C-B350-037325C35E5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8" y="5950131"/>
            <a:ext cx="810544" cy="763606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1773D0E-088A-4198-82B6-0EDFBFAA122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0668" y="5950131"/>
            <a:ext cx="810544" cy="763606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DC19AF79-85E6-4AE2-B1C1-D6CA11D528C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055" y="144263"/>
            <a:ext cx="1149085" cy="159962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3799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err="1"/>
              <a:t>Swedish</a:t>
            </a:r>
            <a:r>
              <a:rPr lang="de-DE" b="1" dirty="0"/>
              <a:t> </a:t>
            </a:r>
            <a:r>
              <a:rPr lang="de-DE" b="1" dirty="0" err="1"/>
              <a:t>sports</a:t>
            </a:r>
            <a:r>
              <a:rPr lang="de-DE" b="1" dirty="0"/>
              <a:t> </a:t>
            </a:r>
            <a:r>
              <a:rPr lang="de-DE" b="1" dirty="0" err="1"/>
              <a:t>clubs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events</a:t>
            </a:r>
            <a:r>
              <a:rPr lang="de-DE" b="1" dirty="0"/>
              <a:t> </a:t>
            </a:r>
            <a:r>
              <a:rPr lang="de-DE" b="1" dirty="0" err="1"/>
              <a:t>during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Covid-19 </a:t>
            </a:r>
            <a:r>
              <a:rPr lang="de-DE" b="1" dirty="0" err="1"/>
              <a:t>pandemic</a:t>
            </a:r>
            <a:r>
              <a:rPr lang="de-DE" b="1" dirty="0"/>
              <a:t>: </a:t>
            </a:r>
            <a:r>
              <a:rPr lang="de-DE" b="1" dirty="0" err="1"/>
              <a:t>impacts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responses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677400" cy="1655762"/>
          </a:xfrm>
        </p:spPr>
        <p:txBody>
          <a:bodyPr>
            <a:normAutofit/>
          </a:bodyPr>
          <a:lstStyle/>
          <a:p>
            <a:r>
              <a:rPr lang="de-DE" dirty="0"/>
              <a:t>John Armbrecht</a:t>
            </a:r>
            <a:r>
              <a:rPr lang="de-DE" baseline="30000" dirty="0"/>
              <a:t>1</a:t>
            </a:r>
            <a:r>
              <a:rPr lang="de-DE" dirty="0"/>
              <a:t>, Erik Lundberg</a:t>
            </a:r>
            <a:r>
              <a:rPr lang="de-DE" baseline="30000" dirty="0"/>
              <a:t>1</a:t>
            </a:r>
            <a:r>
              <a:rPr lang="de-DE" dirty="0"/>
              <a:t>, Robert Pettersson</a:t>
            </a:r>
            <a:r>
              <a:rPr lang="de-DE" baseline="30000" dirty="0"/>
              <a:t>2</a:t>
            </a:r>
            <a:r>
              <a:rPr lang="de-DE" dirty="0"/>
              <a:t>, Malin Zillinger</a:t>
            </a:r>
            <a:r>
              <a:rPr lang="de-DE" baseline="30000" dirty="0"/>
              <a:t>2,3</a:t>
            </a:r>
            <a:endParaRPr lang="sv-SE" dirty="0"/>
          </a:p>
          <a:p>
            <a:r>
              <a:rPr lang="en-US" i="1" baseline="30000" dirty="0"/>
              <a:t>1</a:t>
            </a:r>
            <a:r>
              <a:rPr lang="en-US" i="1" dirty="0"/>
              <a:t>University of Gothenburg, </a:t>
            </a:r>
            <a:r>
              <a:rPr lang="en-US" i="1" baseline="30000" dirty="0"/>
              <a:t>2</a:t>
            </a:r>
            <a:r>
              <a:rPr lang="en-US" i="1" dirty="0"/>
              <a:t>ETOUR Mid Sweden University, </a:t>
            </a:r>
            <a:r>
              <a:rPr lang="en-US" i="1" baseline="30000" dirty="0"/>
              <a:t>3</a:t>
            </a:r>
            <a:r>
              <a:rPr lang="en-GB" i="1" dirty="0"/>
              <a:t>Lund University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126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effects for sports clubs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543050"/>
            <a:ext cx="11182350" cy="4999066"/>
          </a:xfrm>
        </p:spPr>
        <p:txBody>
          <a:bodyPr>
            <a:normAutofit/>
          </a:bodyPr>
          <a:lstStyle/>
          <a:p>
            <a:r>
              <a:rPr lang="en-GB" dirty="0"/>
              <a:t>In Sweden, cancelled events accounted for almost 90 % of the negative economic consequences of sports clubs. </a:t>
            </a:r>
          </a:p>
          <a:p>
            <a:r>
              <a:rPr lang="en-GB" dirty="0"/>
              <a:t>The largest losses (33%) are related to reduced registration fees, followed by reduced ticket revenues and revenues from sponsors.</a:t>
            </a:r>
          </a:p>
          <a:p>
            <a:r>
              <a:rPr lang="en-GB" dirty="0"/>
              <a:t>Salary, service and rent costs account for almost 70% of the sunk costs</a:t>
            </a:r>
          </a:p>
          <a:p>
            <a:r>
              <a:rPr lang="en-GB" dirty="0"/>
              <a:t>Large sports clubs are affected to a larger extent and need to take more actions to overcome the negative economic consequences. </a:t>
            </a:r>
          </a:p>
          <a:p>
            <a:r>
              <a:rPr lang="en-GB" dirty="0"/>
              <a:t>On average, clubs consider at least three different measures. 21% of the clubs took no measure.</a:t>
            </a:r>
          </a:p>
        </p:txBody>
      </p:sp>
    </p:spTree>
    <p:extLst>
      <p:ext uri="{BB962C8B-B14F-4D97-AF65-F5344CB8AC3E}">
        <p14:creationId xmlns:p14="http://schemas.microsoft.com/office/powerpoint/2010/main" val="261928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Sports </a:t>
            </a:r>
            <a:r>
              <a:rPr lang="sv-SE" dirty="0" err="1"/>
              <a:t>clubs</a:t>
            </a:r>
            <a:r>
              <a:rPr lang="sv-SE" dirty="0"/>
              <a:t>’ </a:t>
            </a:r>
            <a:r>
              <a:rPr lang="sv-SE" dirty="0" err="1"/>
              <a:t>responses</a:t>
            </a:r>
            <a:r>
              <a:rPr lang="sv-SE" dirty="0"/>
              <a:t> to Covid-19</a:t>
            </a:r>
          </a:p>
        </p:txBody>
      </p:sp>
      <p:sp>
        <p:nvSpPr>
          <p:cNvPr id="4" name="AutoShape 2" descr="data:image/png;base64,iVBORw0KGgoAAAANSUhEUgAAAeMAAAFqCAYAAAApyDIoAAAAAXNSR0IArs4c6QAAAARnQU1BAACxjwv8YQUAAAAJcEhZcwAADsMAAA7DAcdvqGQAAF2vSURBVHhe7Z3Rq2zJXf3zpwmCKPx8UFAIhjBghEgGNRrBiZCHaFAYQ0ARRFDRKArxRdQgqCQvEUQfRNSQ5EUQhfgSIoqJBM6vP9f5Xmsqq+86fXpV7XO7vx9YnNN9Z2rtXbuqVlXtfbrf89A0TdM0zWG8B975vWmapmmaA+gwbpqmaZqD6TBumqZpmoPpMG6apmmag+kwbpqmaZqD6TBumqZpmoPpMG6apmmag+kwbpqmaZqD6TBumqZpmoPpMH4F3/rWtx7efvvth7feeuvhG9/4xjvvPjx87nOfe3jve9/7Qp/85CffeVe//9WvfvXhAx/4wIv3vvCFL7x4D37/93//4Stf+co7r5qmaZp7psP4DN/85jcfPvzhD78I0E984hMvw5hw/dCHPvTw9a9//eV/Q6iee5+Apgz+/dd+7ddelMF7n/nMZ1783jRN0zQdxgZCdAzjOUjr9aveH8N4Lq9pmqZpOowN14Yx/z/b1O973/sevvSlLz388i//8ovVc9M0TdMUHcaGa8N4hPdYJX/605/+tvvNj+Ff/uVfXgR6q9VqtZ6fGKOfSoexIRXGlDNuU//Xf/3Xw6c+9allD3FxWS9VGuXhlESV75RGeTilUR5OaZSHUxrl4ZREle+URnk4pVEeTmmUh9NqTh4bXF5j5jDm9SUPcAFPZdf29FjeyieqqwFdojTKwymJKt8pjfJwSqM8nNIoD6c0ysMpiSrfKY3ycEqjPJzSKA+n1Zw8Nri8hhCob7755ss/VRr/NKm2mdG4+n3V+/X/wlO3qS+hGtAlSqM8nJKo8p3SKA+nNMrDKY3ycEqjPJySqPKd0igPpzTKwymN8nBazcljg0uznWpAlyiN8nBKosp3SqM8nNIoD6c0ysMpjfJwSqLKd0qjPJzSKA+nNMrDaTUnjw0uzXaqAV2iNMrDKYkq3ymN8nBKozyc0igPpzTKwymJKt8pjfJwSqM8nNIoD6fVnDw2uDTbqQZ0idIoD6ckqnynNMrDKY3ycEqjPJzSKA+nJKp8pzTKwymN8nBKozycVnPy2ODSbKca0CVKozyckqjyndIoD6c0ysMpjfJwSqM8nJKo8p3SKA+nNMrDKY3ycFrNyWODS7OdakCXKI3ycEqiyndKozyc0igPpzTKwymN8nBKosp3SqM8nNIoD6c0ysNpNSePDS7NdqoBXaI0ysMpiSrfKY3ycEqjPJzSKA+nNMrDKYkq3ymN8nBKozyc0igPp9WcPDa4NNupBnSJ0igPpySqfKc0ysMpjfJwSqM8nNIoD6ckqnynNMrDKY3ycEqjPJxWc/LY4HJjnPt7Yj51q94/+isUqwFdojTKwymJKt8pjfJwSqM8nNIoD6c0ysMpiSrfKY3ycEqjPJzSKA+n1Zw8NrjcEF/84hdffr/xc/4KxWpAlyiN8nBKosp3SqM8nNIoD6c0ysMpjfJwSqLKd0qjPJzSKA+nNMrDaTUnjw0uN8QcpPXpWvP79XoO4/HjMFdSDegSpVEeTklU+U5plIdTGuXhlEZ5OKVRHk5JVPlOaZSHUxrl4ZRGeTit5uSxweWGIFzHj7EkjCt0VRjXNvXur1CsBnSJ0igPpySqfKc0ysMpjfJwSqM8nNIoD6ckqnynNMrDKY3ycEqjPJxWc/LY4HJD8KUPb7/99st7w3Uv+FwYj/Ae/21/NvV5JVHlO6VRHk5plIdTGuXhlEZ5OCVR5TulUR5OaZSHUxrl4bSak8cGlxumHsRyYTxvUz/lKxQv+T7jakCXSJVzjZSHkyrnqVLlO6lyrpHycFLlXCPl4aTKuUbKw0mVc42Uh5Mq56lS5Tupcq6R8nBS5Vwj5eGkyrlGysNJlTOrv8/4IMaHuQjZ/grFd6M8nJKo8p3SKA+nNMrDKY3ycEqjPJySqPKd0igPpzTKwymN8nBazcljg8sNUfeA2WZ+44033nX/99yfPNVDXkVvU59XElW+Uxrl4ZRGeTilUR5OaZSHUxJVvlMa5eGURnk4pVEeTqs5eWxwabZTDegSpVEeTklU+U5plIdTGuXhlEZ5OKVRHk5JVPlOaZSHUxrl4ZRGeTit5uSxwaXZTjWgS5RGeTglUeU7pVEeTmmUh1Ma5eGURnk4JVHlO6VRHk5plIdTGuXhtJqTxwaXZjvVgC5RGuXhlESV75RGeTilUR5OaZSHUxrl4ZREle+URnk4pVEeTmmUh9NqTh4bXJrtVAO6RGmUh1MSVb5TGuXhlEZ5OKVRHk5plIdTElW+Uxrl4ZRGeTilUR5Oqzl5bHBptlMN6BKlUR5OSVT5TmmUh1Ma5eGURnk4pVEeTklU+U5plIdTGuXhlEZ5OK3m5LHBpdlONaBLlEZ5OCVR5TulUR5OaZSHUxrl4ZRGeTglUeU7pVEeTmmUh1Ma5eG0mpPHBpdmO9WALlEa5eGURJXvlEZ5OKVRHk5plIdTGuXhlESV75RGeTilUR5OaZSH02pOHhtcmu1UA7pEaZSHUxJVvlMa5eGURnk4pVEeTmmUh1MSVb5TGuXhlEZ5OKVRHk6rOXlscLkxxg/3qE/gAj4Cs97v7zM+/hhU+U5plIdTGuXhlEZ5OKVRHk5JVPlOaZSHUxrl4ZRGeTit5uSxweWGGD/Osr40or4isb/P+N0oD6ckqnynNMrDKY3ycEqjPJzSKA+nJKp8pzTKwymN8nBKozycVnPy2OByQ8xhXF/2cO6LIuYwHv//lVQDukRplIdTElW+Uxrl4ZRGeTilUR5OaZSHUxJVvlMa5eGURnk4pVEeTqs5eWxwuTEI2NqOrq3nc2FM+Pb3GT9eSVT5TmmUh1Ma5eGURnk4pVEeTklU+U5plIdTGuXhlEZ5OK3m5LHB5cbgnjH3hPlZ94zPhfEI7xHeT/2iiP4KxcukyndS5Vwj5eGkyrlGysNJlXONlIeTKucaKQ8nVc5Tpcp3UuVcI+XhpMq5RsrDSZVzjZSHkypnVn+F4kbOha4L43mb+infZ3wJ1YAuURrl4ZREle+URnk4pVEeTmmUh1Ma5eGURJXvlEZ5OKVRHk5plIfTak4eG1xuCEJ2XNGyyiV0Cdn+PuN3ozyckqjyndIoD6c0ysMpjfJwSqM8nJKo8p3SKA+nNMrDKY3ycFrNyWODyw1RT1DXPePxT5vGP3kaV8W8X/eW4anb1JdQDegSpVEeTklU+U5plIdTGuXhlEZ5OKVRHk5JVPlOaZSHUxrl4ZRGeTit5uSxwaXZTjWgS5RGeTglUeU7pVEeTmmUh1Ma5eGURnk4JVHlO6VRHk5plIdTGuXhtJqTxwaXZjvVgC5RGuXhlESV75RGeTilUR5OaZSHUxrl4ZREle+URnk4pVEeTmmUh9NqTh4bXJrtVAO6RGmUh1MSVb5TGuXhlEZ5OKVRHk5plIdTElW+Uxrl4ZRGeTilUR5Oqzl5bHBptlMN6BKlUR5OSVT5TmmUh1Ma5eGURnk4pVEeTklU+U5plIdTGuXhlEZ5OK3m5LHBpdlONaBLlEZ5OCVR5TulUR5OaZSHUxrl4ZRGeTglUeU7pVEeTmmUh1Ma5eG0mpPHBpdmO9WALlEa5eGURJXvlEZ5OKVRHk5plIdTGuXhlESV75RGeTilUR5OaZSH02pOHhtcmu1UA7pEaZSHUxJVvlMa5eGURnk4pVEeTmmUh1MSVb5TGuXhlEZ5OKVRHk6rOXlscLkh+NCP+lvi+W+Kx3/rr1A8/hhU+U5plIdTGuXhlEZ5OKVRHk5JVPlOaZSHUxrl4ZRGeTit5uSxweVGGb+16dwncBHQ47c2wfxRmSuoBnSJ0igPpySqfKc0ysMpjfJwSqM8nNIoD6ckqnynNMrDKY3ycEqjPJxWc/LY4HKjjB9tOQdsvZ7DePx/VlIN6BKlUR5OSVT5TmmUh1Ma5eGURnk4pVEeTklU+U5plIdTGuXhlEZ5OK3m5LHB5UYZP+byXBgTvv0Vio9XElW+Uxrl4ZRGeTilUR5OaZSHUxJVvlMa5eGURnk4pVEeTqs5eWxwuUHYiv7IRz7yMljPhfFIrZL7s6nPK4kq3ymN8nBKozyc0igPpzTKwymJKt8pjfJwSqM8nNIoD6fVnDw2uNwgLnzn1/M29VO+QrG/z/gyqfKdVDnXSHk4qXKukfJwUuVcI+XhpMq5RsrDSZXzVKnynVQ510h5OKlyrpHycFLlXCPl4aTKmdXfZ7yZ+SsSgZDtr1B8N8rDKYkq3ymN8nBKozyc0igPpzTKwymJKt8pjfJwSqM8nNIoD6fVnDw2uNwYX/ziF9/11YlFf4Xiu1EeTklU+U5plIdTGuXhlEZ5OKVRHk5JVPlOaZSHUxrl4ZRGeTit5uSxwaXZTjWgS5RGeTglUeU7pVEeTmmUh1Ma5eGURnk4JVHlO6VRHk5plIdTGuXhtJqTxwaXZjvVgC5RGuXhlESV75RGeTilUR5OaZSHUxrl4ZREle+URnk4pVEeTmmUh9NqTh4bXJrtVAO6RGmUh1MSVb5TGuXhlEZ5OKVRHk5plIdTElW+Uxrl4ZRGeTilUR5Oqzl5bHBptlMN6BKlUR5OSVT5TmmUh1Ma5eGURnk4pVEeTklU+U5plIdTGuXhlEZ5OK3m5LHBpdlONaBLlEZ5OCVR5TulUR5OaZSHUxrl4ZRGeTglUeU7pVEeTmmUh1Ma5eG0mpPHBpdmO9WALlEa5eGURJXvlEZ5OKVRHk5plIdTGuXhlESV75RGeTilUR5OaZSH02pOHhtcmu1UA7pEaZSHUxJVvlMa5eGURnk4pVEeTmmUh1MSVb5TGuXhlEZ5OKVRHk6rOXlscGm2Uw3oEqVRHk5JVPlOaZSHUxrl4ZRGeTilUR5OSVT5TmmUh1Ma5eGURnk4rebkscHlxuATtt58880XH9zBF0DUp2jxEZj1oR/9fcbHH4Mq3ymN8nBKozyc0igPpzTKwymJKt8pjfJwSqM8nNIoD6fVnDw2uNwQfLTl22+//a5ghXMfh1lfDsG/9/cZeyVR5TulUR5OaZSHUxrl4ZRGeTglUeU7pVEeTmmUh1Ma5eG0mpPHBpcbYvxs6ZFzXxQxh/G5/z9NNaBLlEZ5OCVR5TulUR5OaZSHUxrl4ZRGeTglUeU7pVEeTmmUh1Ma5eG0mpPHBpcbgs+lrq1o9MYbb7xYDZ8LY8K3v8/48UqiyndKozyc0igPpzTKwymN8nBKosp3SqM8nNIoD6c0ysNpNSePDS43BGE8fsEDX/pQK2AVxiO1Sn7qF0X0VyheJlW+kyrnGikPJ1XONVIeTqqca6Q8nFQ510h5OKlynipVvpMq5xopDydVzjVSHk6qnGukPJxUObP6KxQ3Modxha4L43mb+infZ3wJ1YAuURrl4ZREle+URnk4pVEeTmmUh1Ma5eGURJXvlEZ5OKVRHk5plIfTak4eG1xuCMK0HtQaH+Ya3+/vM/5flIdTElW+Uxrl4ZRGeTilUR5OaZSHUxJVvlMa5eGURnk4pVEeTqs5eWxwuTFY9dY943nLut4fV8X9fcaPVxJVvlMa5eGURnk4pVEeTmmUh1MSVb5TGuXhlEZ5OKVRHk6rOXlscGm2Uw3oEqVRHk5JVPlOaZSHUxrl4ZRGeTilUR5OSVT5TmmUh1Ma5eGURnk4rebkscGl2U41oEuURnk4JVHlO6VRHk5plIdTGuXhlEZ5OCVR5TulUR5OaZSHUxrl4bSak8cGl2Y71YAuURrl4ZREle+URnk4pVEeTmmUh1Ma5eGURJXvlEZ5OKVRHk5plIfTak4eG1ya7VQDukRplIdTElW+Uxrl4ZRGeTilUR5OaZSHUxJVvlMa5eGURnk4pVEeTqs5eWxwabZTDegSpVEeTklU+U5plIdTGuXhlEZ5OKVRHk5JVPlOaZSHUxrl4ZRGeTit5uSxwaXZTjWgS5RGeTglUeU7pVEeTmmUh1Ma5eGURnk4JVHlO6VRHk5plIdTGuXhtJqTxwaXZjvVgC5RGuXhlESV75RGeTilUR5OaZSHUxrl4ZREle+URnk4pVEeTmmUh9NqTh4bXG6I8esT0VtvvfXySx/U3x/zIR/9FYqPVxJVvlMa5eGURnk4pVEeTmmUh1MSVb5TGuXhlEZ5OKVRHk6rOXlscLkhCGOCdv7WpXOfwEVAj9/aBPNHZa6gGtAlSqM8nJKo8p3SKA+nNMrDKY3ycEqjPJySqPKd0igPpzTKwymN8nBazcljg8sNcS6M54Ct13MYjx+HuZJqQJcojfJwSqLKd0qjPJzSKA+nNMrDKY3ycEqiyndKozyc0igPpzTKw2k1J48NLjfEvE1dAXwujGubur9C8XFKosp3SqM8nNIoD6c0ysMpjfJwSqLKd0qjPJzSKA+nNMrDaTUnjw0uN8q8Ha3CeKRWyf3Z1OeVRJXvlEZ5OKVRHk5plIdTGuXhlESV75RGeTilUR5OaZSH02pOHhtcbpj6EggXxvM29VO+QrG/z/gyqfKdVDnXSHk4qXKukfJwUuVcI+XhpMq5RsrDSZXzVKnynVQ510h5OKlyrpHycFLlXCPl4aTKmdXfZ3wQBOsHP/jBF4HK7/0Viu9GeTglUeU7pVEeTmmUh1Ma5eGURnk4JVHlO6VRHk5plIdTGuXhtJqTxwaXG4IVb90vRuOfK/VXKL4b5eGURJXvlEZ5OKVRHk5plIdTGuXhlESV75RGeTilUR5OaZSH02pOHhtcmu1UA7pEaZSHUxJVvlMa5eGURnk4pVEeTmmUh1MSVb5TGuXhlEZ5OKVRHk6rOXlscGm2Uw3oEqVRHk5JVPlOaZSHUxrl4ZRGeTilUR5OSVT5TmmUh1Ma5eGURnk4rebkscGl2Y56uMApTTXiS5REle+URnk4pVEeTmmUh1Ma5eGURJXvlEZ5OKVRHk5plIfTak4eG1ya7aiwdUpTjfgSJVHlO6VRHk5plIdTGuXhlEZ5OCVR5TulUR5OaZSHUxrl4bSak8cGl2Y7Kmyd0lQjvkRJVPlOaZSHUxrl4ZRGeTilUR5OSVT5TmmUh1Ma5eGURnk4rebkscGl2Y4KW6c01YgvURJVvlMa5eGURnk4pVEeTmmUh1MSVb5TGuXhlEZ5OKVRHk6rOXlscGm2o8LWKU014kuURJXvlEZ5OKVRHk5plIdTGuXhlESV75RGeTilUR5OaZSH02pOHhtcmu2osHVKU434EiVR5TulUR5OaZSHUxrl4ZRGeTglUeU7pVEeTmmUh1Ma5eG0mpPHBpcbhE/S4gsg5o/ArA/9OPr7jFXYOqWpRnyJkqjyndIoD6c0ysMpjfJwSqM8nJKo8p3SKA+nNMrDKY3ycFrNyWODyw1CmP7xH//xyzA+93GY9eUQ/PvO7zNWYeuUphrxJUqiyndKozyc0igPpzTKwymN8nBKosp3SqM8nNIoD6c0ysNpNSePDS43xhe/+MUXK19+VqjOAVuv5zDm547vM1Zh65SmGvElSqLKd0qjPJzSKA+nNMrDKY3ycEqiyndKozyc0igPpzTKw2k1J48NLjfE+KUPjwnj2qbe/X3Gc9A+RmmqEV+iJKp8pzTKwymN8nBKozyc0igPpySqfKc0ysMpjfJwSqM8nFZz8tjgckOMofuYMB7hPVbJT/2iiEu+QvE5qBrxJVLlPFWqfCdVzjVSHk6qnGukPJxUOddIeTipcq6R8nBS5TxVqnwnVc41Uh5OqpxrpDycVDnXSHk4qXJm9VcoboJV8dtvv/3yIa0SoerCeN6mfsr3GV+CaihOaZSHU5LqRJcojfJwSqM8nNIoD6c0ysMpiSrfKY3ycEqjPJzSKA+n1Zw8NrjcKOPKmJB9Tt9nrILOKY3ycEpSnegSpVEeTmmUh1Ma5eGURnk4JVHlO6VRHk5plIdTGuXhtJqTxwaXG2UMY3hO32esgs4pjfJwSlKd6BKlUR5OaZSHUxrl4ZRGeTglUeU7pVEeTmmUh1Ma5eG0mpPHBpdmOyronNIoD6ck1YkuURrl4ZRGeTilUR5OaZSHUxJVvlMa5eGURnk4pVEeTqs5eWxwabajgs4pjfJwSlKd6BKlUR5OaZSHUxrl4ZRGeTglUeU7pVEeTmmUh1Ma5eG0mpPHBpdmOyronNIoD6ck1YkuURrl4ZRGeTilUR5OaZSHUxJVvlMa5eGURnk4pVEeTqs5eWxwabajgs4pjfJwSlKd6BKlUR5OaZSHUxrl4ZRGeTglUeU7pVEeTmmUh1Ma5eG0mpPHBpdmOyronNIoD6ck1YkuURrl4ZRGeTilUR5OaZSHUxJVvlMa5eGURnk4pVEeTqs5eWxwabajgs4pjfJwSlKd6BKlUR5OaZSHUxrl4ZRGeTglUeU7pVEeTmmUh1Ma5eG0mpPHBpdmOyronNIoD6ckqnynNNWRL1Ea5eGURnk4pVEeTklU+U5plIdTGuXhlEZ5OK3m5LHBpdmOChqnNMrDKYkq3ylNdeRLlEZ5OKVRHk5plIdTElW+Uxrl4ZRGeTilUR5Oqzl5bHC5Mc59uAcfgVnv9/cZdxhDdeRLlEZ5OKVRHk5plIdTElW+Uxrl4ZRGeTilUR5Oqzl5bHC5IQjXP/mTP3n5e30E5rmPw6wvh+Df7+37jJWHUxJVvlOa6siXKI3ycEqjPJzSKA+nJKp8pzTKwymN8nBKozycVnPy2OByoxCw9TnT574oYg7j8f9ZiQoapzTKwymJKt8pTXXkS5RGeTilUR5OaZSHUxJVvlMa5eGURnk4pVEeTqs5eWxwuTFqm/qNN954+d3E58KY8L3X7zNWHk5JVPlOaaojX6I0ysMpjfJwSqM8nJKo8p3SKA+nNMrDKY3ycFrNyWODy41C0H7wgx98uR2twnikVslP/aKI1+37jFv9/bEl5eGkyrlGysNJlfNUqfKdVDnXSHk4qXKukfJwUuVcI+XhpMqZ1d9nfCD1jUwujOdt6v4+Y60kqnynNNWRL1Ea5eGURnk4pVEeTklU+U5plIdTGuXhlEZ5OK3m5LHB5YbgaxPrqejxQS1Ctr/P+N0oD6ckqnynNMrDKU0NJpcojfJwSqM8nJKo8p3SKA+nNMrDKY3ycFrNyWODyw1B0L755psv/4SpghnO/clTrZ6Lp25TX4Ia5J3SKA+nJKp8pzTKwylNDSaXKI3ycEqjPJySqPKd0igPpzTKwymN8nBazcljg0uzHTXIO6VRHk5JVPlOaZSHU5oaTC5RGuXhlEZ5OCVR5TulUR5OaZSHUxrl4bSak8cGl2Y7apB3SqM8nJKo8p3SKA+nNDWYXKI0ysMpjfJwSqLKd0qjPJzSKA+nNMrDaTUnjw0uzRb+7d/+7eH//b//9/Bbv/VbLwb13/zN33z4ju/4jnfpl37pl15smX/P93zPi9e/+7u/+zIEfv3Xf/3hn/7pn94p7Xqq3EuURJXvlEZ5OKWpweQSpVEeTmmUh1MSVb5TGuXhlEZ5OKVRHk6rOXlscGm2QJj+wR/8wcswHsWDZzxU9md/9mcvQpoQJpQ/+tGPvvh33uP/SzIfw2OURJXvlEZ5OKVRHk5pakC7RGmUh1MSVb5TGuXhlEZ5OKVRHk6rOXlscGmW8/d///cPP/uzP/vipwpjgpe/iebf5zCuf/vv//7vd0rLMB/DY5REle+URnk4pVEeTmlqQLtEaZSHUxJVvlMa5eGURnk4pVEeTqs5eWxwaZbCn059/OMff/ja1752Nox//ud//uWWdG1Tf+d3fufDZz/72Yef/umffvjbv/3bd0rLMR/DY5REle+URnk4pVEeTmmUh1OaGlQvURJVvlMa5eGURnk4pVEeTqs5eWxwaZbyp3/6py+3mFUY/8M//MOLP6UicMf3Ua2SCWvuIbO6TjF7PUZJVPlOaZSHUxrl4ZRGeTilqUH1EiVR5TulUR5OaZSHUxrl4bSak8cGlxvj3N8T86lb9f6ur1BkVfzWW2+96yEt9OM//uMvBzUClwe3xoEOzdvU//mf//nwsY99LPYQ1+z3GCVR5TulUR5OaZSHUxrl4ZSmBtVLlESV75RGeTilUR5OaZSH02pOHhtcbgjC9Tl/heK8MmZV/AM/8AMvHtwaBzoe6Krt6Qpj7hlf+0T1/EQ3YjIwTxLwXP1Ed5V5idIoD6c0ysMpjfJwSlOD6iVKosp3SqM8nNIoD6c0ysNpNSePDS43yhy66rOp5zDm58qvUJzDmC3s97///S/eHwe68R5yvSYYr92mnp/o5ty/7/u+70XojxOD+SEy/lve4/9LUed2idIoD6c0ysMpjfJwSlOD6iVKosp3SqM8nNIoD6c0ysNpNSePDS43yhis58KY/+ZevkKRwJ+f6J63yOv1HMb8TD/RXZ6XKI3ycEqjPJzSKA+nNDWoXqIkqnynNMrDKY3ycEqjPJxWc/LY4HKDcK92/Nalc2E8UqvkW/xs6nNPdJ8LY+ph9RPd5XmJ0igPpzTKwymN8nBKozycktSgfonSKA+nNMrDKY3ycFrNyWODyw1CoL4qfOfX8zb1U75C8Tl/n/EYumyN1+/nwrhe13vjE93jw2eXqspAs09NAOr9ej3ft/7FX/zFb7vH3mpdqxrUL5Eq5xopDydVzjVSHk6qnGukPJxUObP6+4w3wgrw7bff/rZVLyF7r1+h+Konul0YE4ipJ7p5eIz71fV73asuL0L2V37lV1761ySgjoH3xj8TS1DelyiN8nBKozyc0igPpyQ1qF+iNMrDKY3ycEqjPJxWc/LY4HJD8BRy/flSqYL53J888T4DfnGL29Qj4zY1560e4OLfVj3RDYQx5dWDa4Qsk4N51T7ft/7Jn/zJvm99Uhrl4ZRGeTglqUH9EqVRHk5plIdTGuXhtJqTxwaXZjtqYHFKMYYxOrd1vOKJ7l/91V99UcZ3f/d3v1wVj6E/hjHhO9+35p53kjq3S5RGeTilUR5OaZSHUxJVvlOaCpZLlEZ5OKVRHk6rOXlscGm2ozq2Uxrl4ZSClfH3fu/3vvwzqgrgMYxH1Sq5wjwxIVCTj/n9mhDwXk1MoP/e+vaOQZXvlKaC5RKlUR5OaZSH02pOHhtcmu2oju2URnk4JSH8fvu3f/vhx37sx16GYGl8SGzepl5x35pJQP29t/t7a/7bvm99e8egyndKozyc0lS4XaI0ysNpNSePDS7NdlSnckqjPJyugaD7y7/8yxe/8xCd+uSxeWU837eue8aJlel4DOPqHNUWfd+3Pq80ysMpiSrfKY3ycEpT4XaJ0igPp9WcPDa4NNtRncopjfJwugbC7wd/8Adfrn5r23fUHMbzfevENnUxPkRG6I6rcXw5DsI3fd963CYf792zIv/+7//+F+/jxySh/Of6Sm6TQ5V7idIoD6ckqnynNMrDKU2F2yVKozycVnPy2ODSbEd1Kqc0ysMpiSrfKQV/7sVWd63MWYHP2+XzZCFx33reJmdlzqq//M951sq83rt2m1xNCMbJAKpt+3uZEKjyndIoD6c0FW6XKI3ycFrNyWODS7Md1amc0igPpySqfKcUhNG4Kp01f7BIhSE/r71vXbBT8EM/9EMvV8Djn3qV1DZ5/YnZUzk3ISCMf+InfsIeQ72XvG8Oo+djlUSV75RGeTilqXC7RGmUh9NqTh4bXJrtqE7llEZ5OCVR5TtdS30ASgWJ8hgf5uL1qvvWBCFl4YNnrUjRd33Xd730m7fJeT/FOCF4bBgnJgSK0fOxSqLKd0qjPJzSVLhdojTKw2k1J48NLjdGfQoXg+747Ut8BGZ96Meu7zM+h+pUTmmUh1MSVb7TtRA0Y+ih8d7wGITlueK+dW2TE+aUSRire9b1GlUo8m/X+hfjhGDepi7/VROCc/fOa8t+nBCN12e8Fv0nZh3GpdWcPDa43BDM9PmoSzrv+FWI5z4Os74cgn/f8X3GhepUTmmUh1MSVb5TGuXhlKC2yYEy5zAmeMcwpo2Oq9LENvk8IRhFMKun3VMTgldtlfM7n4I3btvPq/N6L7lVPp7nY5VGeTilqXC7RGmUh9NqTh4bXG6Q8TOm4dwXRcxhPP9/q1CdyimN8nBKosp3SqM8nK5h3iYHyqQN1t88zw9zzdvktUV87apwnhDMmncEKgjrGBITAhi3ykevV4XxWA/XUNfjR37kR156oZpsoFc9yAa3tjqvcLtEaZSH02pOHhtcbpDHhjH/3b18n/GM8nBKosp3SqM8nK6BQb0G+VKtgAmcem/esh5D8dpV6bkJwSiCpz4hjderJgQwbpWP/mMYVxAmt8prEvAXf/EX7/IfvceJkVqds6Nxzep8nAxQn5Q5toPSfCtlbA/JyQBUuF2iNMrDaTUnjw0uN8hjw3ikVslP/aKI5/wViq1WaX5YrAb7OQTmCYCaEIyThqeIsOOW0bwdPgbi+D6qUEwdw+w1vh6Pbw7jVx3jY3RuS37Uq/z5d94bb2ckVOF2iVQ510h5OKlyZvVXKB7ApWHMf3/t9xlfgmooTmmUh1MSVb5TGuXhlEZ5OKVRHk4Jzm2Vnwu6OQgTW+VqZT5OTGoSgue8Ok98cUn518p41FgP5yYD127Vz1S4XaI0ysNpNSePDS43yBzGvL7X7zM+h/JwSqLKd0qjPJzSKA+nNMrD6RrcVvkYQvXeqq1yFcasullx83N8qrtUwZh4sv5VYTzuSHDO6a16RYXbJUqjPJxWc/LY4HJDELRvvvnmyz9hGv9kqbaf0bgq5v36b+Cp29SXMHe6xyiN8nBKosp3SqM8nNIoD6c0ysPpGgi3WnmW2G6d/7wKVRiNwVSv+fdr/8RrDuN563d+zVhRK1P+v2tX5+fCmLpgHCJwx/dRTQZSdTBS4XaJ0igPp9WcPDa4NNuZO9djlEZ5OCVR5TulUR5OaZSHUxrl4ZRGeTglUGE8P0BXYTyvzitEr1mdnwvjeRJQGicDqa36kQq3S5RGeTit5uSxwaXZztzBHqM0ysMpiSrfKY3ycEqjPJzSKA+nNMrD6RrYRRu/uKRW4QTu+Dnl4zb1vDpftU197u+8V23Vj1S4XaI0ysNpNSePDS7NdsYO9lilUR5OSVT5TmmUh1Ma5eGURnk4pVEeTklU+U7XcG4yQLk88a7uVa/aqh8Z/R6rNBWwl2g1J48NLs12VIN2SqM8nJKo8p3SKA+nNMrDKY3ycEqjPJySqPKd0igPpyRMEB77NZ7jl6kkeQ7HoOgwvlGqMV2iNMrDKYkq3ymN8nBKozyc0igPpzTKwymJKt8pjfJwSlFPuI9hh+phsbpXXe+N97NTPIdjOEeH8Y1SDegSpVEeTklU+U5plIdTGuXhlEZ5OKVRHk5JVPlOaZSHU4r5QbbSHIT8nP/sLMVzOIZzdBjfKGNDe6zSKA+nJKp8pzTKwymN8nBKozyc0igPpySqfKc0ysMpBcHGNnDJfY3nrR7DOTqMg/CpW/V3xv0Vij34gfJwSqM8nNIoD6c0ysMpiSrfKY3ycEpBEPIgWJU7/klXqVao9eBY/QlYiudwDOfoMA5x7hO46vOo+ff+CkWvJKp8pzTKwymN8nBKozyc0igPpySqfKc0ysMpxRyE8z1Zxslxi/jv/u7vXn5udorncAzn6DAOce6zqecwHj8OcyXVuC5RGuXhlESV75RGeTilUR5OaZSHUxrl4ZREle+URnk4peB+bX2vdP2tNStQPNTfNxOc9TRziudwDOfoMA5xLoxrm7q/QvFxSqLKd0qjPJzSKA+nNMrDKY3ycEqiyndKozyckozf6DV/ClmFYr1etUX8HI5B0WEc4lwYj9QquT+b+rySqPKd0igPpzTKwymN8nBKozyckqjyndIoD6c0ysMpjfJwWk2HcQgXxvM29VO+QrG/z7jVarWer/r7jJ8BhOxz+grFpmma5vWhwzjIc/oKxaZpmub1ocO4aZqmaQ6mw7hpmqZpDqbDuGmapmkOpsO4aZqmaQ6mw7hpmqZpDqbDuGmapmkOpsO4aZqmaQ6mw7hpmqZpDqbDuGma5o7413/914evfe1r77xqngsdxncAn4P9R3/0Ry9+HsW///u/v/hs7iOP4Z//+Z8f/uZv/uadV8fAQHg01AM6CtrAb/zGbzyLujiSf/zHf3z4nd/5nXde7ePzn//8i68OxPs5hDLfGfw///M/77y6XzqM7wC+j5MOeBR0tI997GOHDr5f/vKXDz8GrgHXgonJUTAAcwwMxkd9HCu+DMBHQQD91E/91IuPpP3DP/zDd97dC5MhrsNRk1P6JBN02gGTgqPgM/u5Bjvr4c///M9fTkbx5Rh+7ud+7kV9HEmH8Y3DwE+nBwZAGj7BtBOOgcbOTzoCv//VX/3VO/+6B0KI86fzEYqf/exnt8/Gf+Znfuad3/53VbR7IOa6syIF6oKdiiMgCAnEmpxwLXbBNacO2CGh/vE/oh44d74ohslhTZCO2K3Ak0A+YrI+jk38zjHsWKnT9n/0R3/0xblz7RmTeI/JevWPI+gwvnEYfAg/VgE1C6UhroQORaOun8CAw3HgX51hB4Qex4Dn+9///ocf/uEffnEsrM4YDHfAxIPBhhCiDhj86ufOCQEBVHVR14VrtHtixAqE8+cYuD7Uw45BGLju+BXU/xGBzESAY8GbECIQKphWQwiNwU/bpF/sXiFT9/QJQpCf9Mvx2qykxiDaYVHHc9ROQYfxDUKjqtn2fI+Uf9vR4BncCD91j5bOTwdcDasOjkPtBBBAO8KYkKmVIAPwuCKmDnaEEOHHuda1Hwd9JmgMTCvhfLkODHx1HAW/s2MwvrcSjgW/cXsabyYGdV1WwbXHm/Yw9wte02dXQ+jjTzuoCRlwbITTjutAG6ANVrsbJwY7xqY6R/yZhIz+tIuxbeykw/gGYcbN1h+BQ2Or+6Q0PgaD1YMv0NHpcGjs4KwCGAzGDrAKQogJwezFYEAQrh58azU8r7oIYI6NIFwN5zoGDXXBgIc3bWHHFjHtketOfeBd7Y+f1M/q9kh9UweEXU2K5kBeDb60OeqA4B1Dh/axoz0yDjAhoj8i+ubYNmvcWAmTAa4FYxPhX9vjTJg5nnq9EvpEnTdtj+PgmiDaxY6xSdFh/JpDpxq3VejQtfUyzvL47xgQGAxWgv/4kBSNvgKZDrd6wJnh/OcJwc575nR2Bt6x3rleDEo7mL2h2sx4nVZSwTO2R9riDmhvXH8Gf8KY8K/3GXh3XYfaicGX0OOaVJ/cBfUw3h7Cn/cqmAgh6mQVXPs6d+AnbYMAxntXv5zPmz7KpJ3XRwUxdBi/5tRW7AgdjoFnHPjoBKvBh4nAvNLh+Oh0dPTVgw8hQ0cbj0MF8krwxZMBuF4TAnMo7mBe7TDg7XxgCqh7jmNsjxWKq+Ea4Mu15xjGtkkw7gpDrj3nPIYR12HHE7ys+DjXOYSA96qdwspArPDleIp6b0XfGMvkPMe6nuuCcePIIIYO4xuBrZ8aaJhpsj1Nx2KwYQtsXD2vgsZeHQ3vsWPXsayE8gl8OiHHMa4CGJArDFbCwEYn5xow+NbKqwJ51+BfUBfUA8fBgMwkZRwMV8BAR9BQ30wWx2OgHe5qj1CTszGIOf8dExLaPIN9TQbwrDCiLqgH3l8JPuOtqjmEdjC2edoC/WCcFK2A86xVd71WExFWxDvu1T+GDuPXFBpSzXZp4MzqGPDGAYeBF42huBI86QB0Nho+3jtm/sW4FYh3zXR3BiC+XBO8+Z1jKXZsCzMp48l5wqe861i4Livuyc31y7UnBAgfgoB/Rxwb96pXtMdxgsF5jwMsdVHXgmtACKbbRPXHouqc48K/ng+gf/I7dcP/k4axoOBa412TgDo+fLlGY52tgvCjvml71R93BTI+KpCpf36vNjnW2ZF0GL+mEDysAmlctc1EYx8DeQfjIMsqhMGuBjqOg3/bRXVyBsHq+ITCjhVxweDHBGQMYupmHKhXUSsxBhrCiPax2pe2xzkX1HsFz67diBpky4t2QP0XVR9MDPjv0oMv5RM4Y7jhR/un/qmfHQM+XvR/jgeog/LlGHZNygsmATUZZ5JM/Y+BvGMygM8cyNQF76E6nudAh/FrBA2pGjC/EzzjjBd2BjLHwIDPgIw4lpoY8LO2jFfCBIDOVQMQAwC+nD8dcMVWIOc0rnLxIgi4Ngx4bH1V/XM8OyYkVd/jypdjWh3IDPicM3WMDxMx2gGDb4Uj763eFsW/ApnjGMN4NZwffbF+B0KI6z4GMQG9Y3uetlBtkjqpySHHwfHUynA1+OND+8CX/jEG8kpoAzUhmgMZOIbVY9OldBi/RhAAteqgkVeHmwdcGtqOTs+qk0G3oHHT2Tg2QqgGplVwzoTteO5AvdD5a8s6DXXLhId6ZoBhoOM60OFrwGVwpi7G+lkNgcfgOw60DMQrVyAM/JwrvuVDXfAedU8b4BrtWJVx3hXI1D3XhTrh9Wp/2huqvsixUAc1Eat2Ml6bVYwTcvoodUKbrNU7Y0hNmldAXY+BW32Uc6cOVnoDPnhy7oUK5OdGh/FrCAMMHa2oQOa9Cusd0LBnPzrb2BGT0KHpUDWg0cHG8+ZeKZOAHeDJgMf51iqZ42MAXhl+MxzHGDQqkFeCD+fMdeH8CyYB1A//tnpiSDvg+tfki/OnHvClfugfq1dBXIP6lLuCiQivqQdCeayf1YyBzDEwOak6YNIw7uwkqQkJ153rwDkTjFwDXu/oG5wn/jM1XuzqG5fSYfyaQaem41dHKwghgmF8bwU0aDoXg22FD78DA8Dqxs4ggk8NLEwIGHjp5BwPg84uqGu2pMewYdbP8eyAQRYvgpDBrqhA3gHXugKPa78zcIDAw7dWfBUAFci7oF2i3b4F/Z/JAP2x+sYYyBwTK0V+jm0lCX2RnaGC37kmHA+eq1fEBW1y/rAf/MfXz5EO49cMZp50vLGj7YSBb/RkMGQSUAPBjgZPpyaAatApOC7qZyd4ch04bwYBJks1OVkJvuMWKJOQcZBdvS2rOCKQx2146oO2WIG8ezUKtIHdgcxkkNDDm2sw9g3aJXXEa44rFYjUKz5jf8d73pmad0x2wXEwHtEPGKP4nZ/PmQ7j1wwaPwNe/b47kJlx0ukLOtr4eiWcLx2eFQiz8HHQofMRxKs7PqsLBvwx+Kh/6oXrwvur6wMPAqhWYwzEnDcDznhcq+D8CBt1nvizc7IKrjftgJ/UOwMsx0HI1LlTDzVROQKOh+Ab71muhBUo9VGBS19Qk9U040QUCL4xfKkHrsVR0Cbwp1+uvlWSoMP4mcJgVzO52o6szkXo1GqAjrBzFUQQjbNfQhGths7EIM99wZqRz4G8mtoF4Fj4Oa5+GJh2Dr61HUjo1GSMdrJ60GGg5dwZhM95rVyB4Ik3A2yFABBC9APawo4gxgvPcw8JEkRqspKEidjY9mmPNRZQPzva4xzITIh4XZOyXWPDzjFwFR3GzxRmdXTymvnXbJcORxDX6ngFbGvVAD9D56ezMQjVdvHKwbcgAKou+H0M5B2DLx2eAaa2oDkOBuMxkFdT9Uy7qHqvdkGd7Bh8CXzaBnVPO1gdODOcO6udMQCAPsHuBP9GSK2EeidoqAfaHn1RBfJK6rpTD7RBrgOTdNooGifMq5kDufrKuTEkxdgH8R/vV7+OdBg/Y2jMdLhx9kv4MOBwj3BVCNZAe64z4UvDZyDatSqtY6Hj0dkZfKmD1QMvMOkg7BiA+VkBVIMB/74azpn78tR7hXANPqwKxmBaCW2vgocQ2h3GQJubA2BlGI7nSF1T7+PEh4kpk5RdcK60RY4L0Sfwp14qkHdfl/l67ICxsCbHNQl5nekwfkbQgejk/KyB9txW7OoQdIG8AwJofCCLEKodAQKQQFq9IiH0OYaa+DDwEcC7BzuoVQCBSABwfVZNyM5Be8SXY6D+x9dHBQB1QTitgklftTN+0garfwLnTR/dQXnN4c97OyamQACqXZi6HrvaAe2PYxmDmDEDvY50GD8jaMQMuDRoBrniXCCvZmcgc+6jTz2YNN4L4r9h0GUwrJXBaqh7VqRj6O0MZIKGQQcvrgcrcwKBwWf+s6oV4IvHONDzmmvDMVAX/De8PmIQpE44jpVBxPnRDqt9ViBzbThnAmGcNK5G9Uv6w677puWv2v+KyeFYZrVH3kNMlOo2VV2XFcewgw7jZ0bdg2KQGyEUWH2shgZdjR12BTJ+TDhqEsIAN/+tIFRn3ImaDO3YmgY8aQv448mKbJc3EP74zxNEVka8BzUIqsH5WghZjmFuB7uZ+0GdM9eFtsrrleA71n8dT90+GVfqq+Ca13nixyRxNYwLnGddf86Vc65rwVjANeA9xsfdY0OSDuNnAo2cxk1jYlCrLUlgQOa91TM+fGjQrHLGDlAdf3VDx38MZFY8DHirB7oZ/DlfZt11LPycA3klDPAVhFx3rkHtmqAV0MZqgOV3Qr9WHfO1AdoJ4hpVW0lDHeyqc6CtjZMKvKvdVz+YA7m2SFdBCHLtEWFU/WE+npVQJ1x/+gRts9rDWFer4Pw4T9peTTp4j2Opc69x83Wmw/iZwKDDQFgDDw2LrS86HwG5arAbwa+2umrgL19+rh4U8SZ82BauQX93ILMS49yp//mpdY6JgWg1nDMhyDHgx6BX58+gw3GtgNCfw3dccdV7dW04Jo5n5bXBj/PluBh8V28H0wfr+tPm8acNVAjOAch7/PvK3YqakNXvY3+Yj2clXAfGKbbnqRfqZMfqGDg/dsrGe9UVyKsXCbvoMH4G0KFo2AoGvl33gmqQJwDwRTT2lffjCgZ6BpkK/XHQJ5x2bMMBgyp+HAcDD4NeDcwrGO9FFgyuIwx+aBfUNXUwXwfgvR3tsdocAy3HUmHHNVk9+BJ4BDITgLruYwjyXk1aoNpIGoKOAGJySr0XdSzlyfGsCkWuPe1xrH+uP5MDjmPVJIRzox3WBJHX9JNxgQC0hVV9czcdxs8AOjOdbuxwdK4dIUhjr/ApamJAR6MjjMe1Cjo9W54FnkwExiBYCXVNXeBLAFUQA5OTVatR6n1e2bATMgYeA87OB4Q4bwb7c4G8Eq4D3oh2OLY9/o33VgTfDEFDCI5ecwiuBI86V1aDXIOxLlaFoIL2R3/g3BmX+LkD2h/j4jjRUIF8K3QYHwgDbnVsGh6NnEBADMj8XAne+DADpYHXgMtxEMJ1PDvAh/AdBxwGgB0rYs6bwY6Oz+8MdLzmmlAP4yQhBde+znUOZIKf1wyCBCNBPK+eVzMHMr/vCCFWpLQFvPCsVXBNSMb2sYLxHAnf2rIuCMbV9VD9H/+i2ujq8y/od0xGOP/ypF1yTXh/x0KBtsc1x7MmxkBfoH5ujQ7jA6AzM+slbMYOVjPBGohXgicdvO6B8ppj4T0aPoPO6iCuGTdhh1eFID/xHwejlXAMXJOxDghIrsd4jyrJPLiqQGYQ4r9ZdQwF586gS9sbJz8VyDvukxcMsvMEZNWuxEy1xzFoVCDvgHOnPYwrQNrM6rYAXG/aPnAd6vdiRxCP4E875BrgXX3m1ugwPgAGPDoW0NnHQXkXFTzjQFvv7doCo4Mx6NQDIfjzmgGAFek4G14B16AmREXVQV2flbhAXgWD2li3XG/aAe8RPOMkiPfGQFgBEzHOm3qgLYx1UFvTO6gBH+qaAPUxB9IKmAywJVvXRgXyCub2Rv+j3mmf1RZ4vXtCMkL9UxdM1lbXx1F0GB9ABSAzfho7s91xUF5NbY+r4OG91Stiymc1PA76dLaddVDBw0DEYD8eC8ewazV4RCBT1/VA2FzvtIs5kFeC73g8+BMGXBPeJyB3hBHHwUDPceCNL693BRAhXPWO9xzIK/skfuP1pu2PfYI64PXqccFBO6h2eot0GB9IdXZmnQxAqwcdGjIdj9UgW5KsiHhvDuSV1CDDQFtbkgXvsSJeDZMRBpc6590BNKMCefX14Jyp75qUjOfOv/Gadrmaan/zdWeiyiR1bB+rwJ9z5VgIoroO9MnxQbpVcI70SeA4OJ4xkOt4VoHPGMhcf46HdsFqnZ+rJ6d40ie5H433juv+3OgwXggNjAGFn6oxjzPx1UEMdKoaXOj0zLjpbHT2GgxWQ6evoKmVzxEdj4GH+uDaAD95vWNSQvAw6LA7UP5zIO+g6oD65+cYyKvBk7DjJ+fMue+o+xG86XscxwzHsqtP0Aboh/zEkxUo14K+Ue0jDX7jRIO6GAMZWK3TVlfu0gDnyMKgnpquc+eY7okO44XQyBjkCD2CZ4ZOx/srZt+UPa82eFp57Nx0gB0r0ZF54H1OgbwDJmU1McN79KdOdt2vL6oOqH9+7nh6vRiv/VGBjB/9c5wEEVRMkle3Sbw5/+r/XPuqf/rlqgk6E3Emg9Q3504bYCeCMWMO5B0QwrUwKO4xkDuMF1ONancDp2PN23wMtjX7hF1hPG+7zgMvx7EzEEe4LtTLLqodMACzIiv/HedPW2DlxUA87tTUMVQoroR2ObbJOZDVKjUNYTROgmmHtMfV5z7CMcz3pPEnlFitrx4vqt7pm4wT1Du3rmgH81P1q+Ca0x5A9QOOgXq6FzqMF0KnqqChoVUHo9PtCh/Ctnxp+AwAbI/SGRmAqjMk4fzG+8G8nlc9/E6nX70FBpzjq+p7PK5d1H0xBhvayY56YMDFB1+uD22gYODbcauEyeC84qF97loFEcB4cRzUQU1OK5BX9AcF48I88aD+8V+xU6aoMaAmIfSRmqDzczW0Ra5FoQL5nugwXkA1agbZgvdoaLzHILBq4KMzs93DwMbWU/lWIPM+AxAdcWUQz+FSgVyDHyuzmqishFk/x8OKY0fgPRaOh+vDgDxuz62g6rgGf4KH8KVdjIG8CzzH8GVLmPcqFFZCHeCDNxOisR/SPla3x4K+x22jMXgZG3ZMSEbmQN4N14B+UDBOrfiQndeBDuMFVAASAjOEw8qZL4MLAz2DXYXPHMgrGVcbwPHUgFdBjRh4Vgx8BHx1bnw5b+C9HStxru04wDPYqbDleBiIdqxAxpU3IVCTREKZY1g9ENfqf6wHJmO0UeqH9rArBOkDdd51nXbcH1ZwTQhkJkYE0O7nN4rdgVw7c1xzrsG4OoajJgZH02G8iJ0BOMPAN68E63gYeFaCJ950MkQnH8MJVk5G8Kd8BleCDm9+59wJwNUrZLzHc+b6r175noNrPu/QcFyEH3VAIK3YHZk5F/jUC4Ny+hg477HM8R4xYlJWtyZoEzVhWwnHMIcOUC8cWx3PUTA5qknsahiD6COI8yacd3k/ZzqMQzAA1PZvDTxHBTIDEYPuGDwc0zxIraICWQXxDjjHmhAAnb8CkY4/rtxXgG+d++i9m2p/hO8I509A7joutoZZ9fGTemE1uLId0v7woc1zDWoFTpvgJ+fNvyPqYdeqmOM4oj88B6jjmnDQLmmT1AX9kevCdbh3OoxD0JjYbkIMNhWCNDzCePVTgQxuDHjMcPGECgX85wF5NRXIuwefmgiN/gRibY1xfVZC3eNddU8A0R5oH/zOMdT1WQHXmlshhDDHgNcRE8IR2ibtsnZEuB6rV4KUT/3TJ6ovEggEYr3ewdj+Wf3RBu4Rxj/6QNU/Oza1LU8djfV0r3QYB6Bxjfd7aiBeOeiO1CBTnZ3Bt7wZCAmA1ZMBBfWyO5Cp91p1lT8rIcKAFeHqa0IQEvz4cN74cxzUP8exui7wmf80ZXcgc451q2TsF1D/tnJlXBDI/BnXWOe7tqWBfkkA0SZr8nFvq2PaHv0Occ2pf+qAemGSek914egwDsAsbx7oGJBrJbCa8X4Pgx8NfQzkIyGIdq7K6PRjEFUg14p5JQQxdY9nwWBTgbyDmnjUfeGCtsB12FEPhG3dFuHc6/ozUaBf7JwY1gq5zptrNE8QkuCDH9eAcwXGASbJ1AX98l5Wx1x/zpX+SBvg/OvaM2YSyjvbwnOnw/gKaqVTg04FIjNiBkN+roSGzMDCjJNjoIGzCgYGhJWDznOCeq/Blnpgxj3W/a4OXzsU81Y4bYRrsxPqgzaIL+2DENoBdUAQAfVAGDJB2TUho0/iN55vrZC5NgTkin45tjHOld2JefXPNalQ2rEzsBvqeVzp8rraAvCaa9BoOoyfCLN/OhahV6tgBj8aGz8rmFfBgELwjoM8s26Og05PEK8YdJ4jrIZrBcZgQAjw3i64BnjzswK5JkVHUoE8PsOwC8KJOgHuEe9oj1X39L3qnwVBME+SUjABZByo8+Pac84cizpn/n3VsRxJ7UJVIBPEcz+gTm5xIpKgw/hC6Hh09lp18poQpPMBYch7q8GPQZaVQMFx8R4Dw71t/1DnFcoMxPzccR0YVBF1z0DDddkdyEdf6zH0mZhS7xwT7xGCrFRXXwv8mAxVP8SPfjkG8mrw53wLrj/toCaIFcyE0c7J4k7GQKZdjOHMeVMfjabD+ELo9Aw61emBRsZ7u2GgeS73hnfDdTh33gyI4/VZRYVuwWsCiAkZv6/eHeH8CTomH/PEbCccA9djPH8gnAhnBuWVMNgzAcV7DP4K5B3BRwhRBxzHGMhsl7NlfQ+3jLj+nCcBTHvkutAGeM114frs3qF5negwvgAaG9DIaGDVsHifTrgaBjUeiEA14N1jIDO4UgerB3kH1512MNY9g+94n2wlTDgq8GkHu3xnGGSpA65J9Ylqn6shAKmHc/2Bn6v7Bt5MiGgPtMk5kO8F6r7u1Y8rZOqFiWJvT7+aDuNHQGdmZjcOdhXINePbsQqiw9PImW0y86zJAZ3gHmbeRa1GqZMjOjntoFah1D0Cjocg2LVC5ZoTBGyH1pY43tUuVoIHfQAI4XHVQyDVk8Sr4VrwcBahXMyBvBLqm/Y4rr7vNZBpA+N14Pxrhdx4OowfAR2+ZnwM/NW4KpBrEFoJgy6DLwPMuAKpgfeeZp10+poE8ZOBb8fAW9QADNQ/wUM74Hh2bInWjgATQHxrS55jqRXaSipsEKHHAMy5E4J1n7SOcQflOZ43/XVXm+C86ZMjnP+t3hc+B9dhrAfaJ/fKO4wfR4fxBKtONELHZtCn0zH4MQhVOO8KZAaaGvzKC+97WRETgHR2Bn7qgtc12BJAOyYj4zVm0Bl3Qxh8Vw/+lM+5jjs0DHa0vwqkHRNDQqb6CP4VvrzPcay+FjUZYgJQx6ECeSX0vXk1ju4d+gVtlOuxq1/eCh3GAwwodHA1qDLwMggAP8eOR8dcMfvjeGjc9adTDHYEMr8z6NYgeOsw4DIZquDh/IGOzqpwxyDIIM+WG+2DtsD1pv53MoYg515tjp9MDle3BcpnMkgbHEN/ZxByDLQFzp9+yDWp/spx0EZWw2SI86UextVvB/L/wvY016L6afM4OowH6OB1j6O2hGdqQKpgXgmDDoMvjbtW3xVMhPQ4M78VqN/5vBj4uBZcF869Bv0KoV0w8DLYUvccB8c1ro5XQztgtcHkjCBAO8+fc+d8mQDhPYY/x7FjFUQfwJ82wDWgDdA2xmNJwjmNYwF+9P/6nfvVBE9Rk6VbhrqvftCBm6PDeILORAcbtwILOiQz79VBTGNnwKlODzR6/kRCTRBuCeqWiQcDXcFqlEF4DOJd2/OEzDjo19Ybx8n7qwdfzrfCFy/aQQ2AHMOulRgDLyqYGMyBvAPqA9+6JkC9jCvUNNQxfZHrT91T77QBjoHz53jGQL51qAuuP2Ks3DEJuwc6jCdq9XPEQDNC52bgH8OX16snAs8BgncMZK7J+MQsdVMPLe2AwZ72QCgSzvzcBV6sRjl36oQBEKgbwmBXe5ivCXAsHMNqOEcmZOxaVQhwLBXCcz9ZwRjIQBusiRiTlPr91mFMrGtOnVR7rEly83Q6jM9AI3sOgcwAwGDEgLzrvtxzYB782algMKYOdtwXnGEQZuCnTajPHV5BrYqB9sh548+EgPrYvUWoAnkH1AH9sFah1AV9gjCgHlb3iZqA0fYqkHmPSQA7NDsnhkfDudfEtIKY61LttHk6HcYnaqAl/OaZ/65AZnBnhk1nH+9DckysChmIb/Ee8as4avB/FQz8u4+HtkG7ANpD3UM/gp3XhMDlvMfV9xjIO6DPjfU9rpAJ5F3HcSS0ec67xh/GymoDXA8mJbsnhrdIh/EJGhMz7GpkYxjS2VY3NDo2x8BWF94MNhxLUQPwra+Ka/JDx69z3R3ItAMG/6MGWc6b1RbHwLEA7Y8AoA5oJ6vbAeXT5ggbFfqE5OoJKsdAHdAnOGeOp8B71TMDtfVdVN2PjCvke4DrwDUfoZ64dcC/dRBnuPswJvzGjl335lYPeCM07HGrq2b/4zEwGN3yVhDXgfNjgON6jJMPAnkcjFeBB9cBPwYarstuavuv2gDHAhXQ9XoVrMIr/DiWIyaBTDo437rmtAnCb2Ub4Ly59vxkDBgnf3Nb4FjmcLplGA85X9olbXBHX7xH7j6M6WSsxEYYhHZ2NgZYGvkIxzDPOG95Js41YCBE1AXb8ruDgPADrkdN0HYHEQM/MODVoEed7ILzHoOHgKIt7ob2MD69XYG8aoJU5ddYQNur+iecuS78G3VxT/eIgR0S+iTnzbhI3dSWdZPj7sOYTsggTIMDBl863s5BmGNgNVKdnIZOg7/l8C2o93FwYwCujj5elx3UrL+CmPqfJ0mroR0w4FcQ0A4JiVUQMOOWM/U/3qahDnhw7gg4tgpH4FhW9gnKrkCm3sdA5t9oi0fsluyGc6cdcv5c+7E9HDE+3gt3F8Z0qnlWx2BEA6Px8XP1ViB+86qXxs1AyMNaHMM9zDyZZc+rrqp/BsEdQcwKnMCtp5N5UpoBl3bCsY33D1fBwFc7MRwDAyDnTj2M/7YC6plJTwUynuNrtmt3T0hG5kBezasC+V6g3dekg/bINjU/CeXV7fGeubswZrChgylocHTG1TDAnTuGe4KgIwzp5ExEamXKT95fDYMKgy7BU95cGwZjXq9+iKtWW+N2LDAR47gYFGmTq5kDmfNmAKYOGHxXTwzZhn/VeVJHO/ploQL5VgOIvjdPNmgLY33z3+ycEN0rNx3G5zo4nWvcelkJA5saSObtwHuEeiFw6OgMdkyUVm7JjnBd8K5Btgbgnaug8iTwdoEn9Y3G9jcHMgFJ3ai2mwSP2pVCO++PF7SFOoa5Pdx6CKnVP/2inuQHxtEO4/XcdBhXZ6JjsQqrjs4gRAPcAf4cB4PcOPj36vjbYQDYEYZ4cC0IQSZFFTg1AI9P0q6AAZD75LUdjueuSQB9gG1wzhtftuWpCwJpDuQd0AeoA+qE67HTGxgLqAv8mQxSN2MgUy+3Cv2Nc6dNjIHMNaAeeF1j5eo+0dx4GNdAR4Nj8KOBEY5su9HAqtOtgM5d4MmWH9ttzMD5vQYBBoDmf3cKdmxNM7jiVdRkibayC/yYHJZntdNdgczAyjY0bY92yqSAQKZ/EM5j/ayE8yb8OQY8K4h3BiC+4zjAKpD+eevwkCJtv8Ypfo6BTEDTH/nv7uH5lefATYcx1EBXDY9BkAGAwWjloEPZ45OX46BPENPha4VyD1AX1PvuWTbXu56OBgYb6r0GIahrswN8aXsztAvawq5t2jGQRwimsW5WwDlyvsAkgOOoIKZv8N5qOE88aRvjlizQTm8Zrr26NTIHcrOXmw9jGAO5IBwYBFYGA4PO+ETwGMhQK/Sd4XQErDYqaNih2BV8wACDxokRgw31PobOyl2SGdrd6MdKkBDazblAXgnnzUS0nufgGvAasRIjJMbrsgImaAQ+YUybJHx5D1/C+dbD6FUTHuqAvjFPUJr13GQY06DoXHSqmnGrQK5OuYpq2GPnngN5XrndInRsAofBn0GXeintQF17FcirwINrjD/tsXYJCMGakO1aEc9UIO+ajBC21fYJ5Oqf+K84Bup+7uPcKoKaLNcT7VyT8W/ebxXO+9yXndBGqbPemt7PTYYxHYvBlqAbBxoGARpbNTQa3epVKR5zINPhqyNwTEcNxLsgdKiDCmIgnFauyLj2lE+981MFMpOEHStSzpUBHz8GfAKIY+J4qJNdQXgO+kCF4mo4ZwKZeuDc6Z+r2z9+Yz9nBY4/on3w897ChzoY+yNQR/TT5hhuKowZcBn0aGQFgx4dvmbjq2FQo0HjWVujKpBvHa7DuCIhkBgUKyDHUFwBA8v8MJIK5BWM4cKgh2fBDkEF8r1QfZA+wGqYyUfVEfWzekJE+eOYMEN74BjvCfoC/ZO2SF9l8sqOQd0+aPZzU2EMdCwa1Ri+DIarVh/zQMKAwyy7wqCeDCWQafzjTPRW4dzHECyoC64PnX81HAMTANrCONBWIK8adGgPY9hyzjwwNoYv793LCoTQrRUYk1PqgmvDa9rBuG29Eo6B4B/h2GiPqydnzxnaK+c/7tY1x3AzYUzY0smBxsWASyevleqKlUgN7NWZ8a/VL427tiUrkO+FWokw+FI/TErGB6h2wnUnkGvStONa1NbnGMjzavgeJmXAiou+WX2lbh3RHvh9RxADdc81GHenuAa9EmyeCzcRxsyuWQURuqzI6OAEJJ/zTCjMq9ckcyADHbxm4bzPinjXoPNcYKBl4KMuaiDcTc30y58Q4Lh28JhAvieo95oI0V/mVeoOqh3cY39snj+vdRjToQhagrhejx19XCGvggGfgZfVXwUys35+Z3sU/3uAgZYtyNqSHGEgXvmUaoXuuM3G8cxb5bVzsgsVyLuP4QhYCTMxHm8R0Efpl9TB+CzBKvBRt0NomxxLTcw6lJvnwmsdxtybJQDGgZ7OxntFrUxXQEdm0CF8GYDGFTIdntf3MPgy4NaOBAMudVKBzLVBqwY96pfAw7cmYXUtnsNAOwfyrcOEiJ0qzpeJMude79NGdjw3UZPhV11/jo8+unLXrGku4bUMYzoZgxw/GYyZ5dYMnI5eA0CxaiCkXAaeguPhdQXyvcCgxmCL6kGZMZBXwyDPzsRzDTyeHbiHSRkQhEy+uPZcF64J/WLctVgNgc94wC2SmozvaotN81ReyzAGOlmtfiqQCQKCuIJ5B/iyEis4LgajnYPPc4Fzr9Bhi5KtwtUQ/EzM8LqnFehzg34I1D/XvoIY2A5mQrIL2iBjAcfA5IDJ4k7/pnkKr10YV6cHFcg7gxgIYny5P8WWF4PAPVDhR/3XBybUlj0D344Hpah7BtyijonrwPtjW2nWQd+j3qu+ufZ1HXb9+RLXvgJ4npAxOaZdNs1z5rUKYzr5fC+Qznd0IOPLVhjHcg+f5FPbf2z9MdBR/1ArkpX3iAuOYX5eABh0OYYdf8vc/O91UPde6YP0iR0PSZUXIcyx8DvUVjnvNc1z57UKYxhXw8AWJe8xKACBgNKw7YwXg/zqweW5U9vCFb4Memh3vfTW9PHQBpgU7dgJOQdhSyAf3R6b5hqefRjTqQjfcZuJ8GXri9k4W6Or789yDPjVypwOf49w/kxGGPiojxr4oAbE1bASxre2IzuQj6FuEdSnzR2xI1UwNlS/rPbI6vio42map/Dsw1htgQGhQAesFfFK8GLQZ6bNAHSPnZywG5+Q5roQyNQF94ipl9WwIseXY8CTAGAiVoHcK6E9EMA8pDVOgHYHMj60h5qk0/4IYCYJTNhoJ03zOvHsw5jZLisyBl8GXAaB3U8qM9izGh+DmAmCmiTcKgQx9T9CvTAh2nV/dvZn0K2/Le6V8T7oi/O9eiZCBPKKEJz7e7U7fjIe1BY5x8V4sas9Nk2SZx/GDLJ1r7bu2+64P4UXnRsYaOj0BDKwMmBVuHtScATsPDABYTVKIFP/R8FAO+6EzE9TN3vgGrAKrl0S4NqsgD5GXxsfjKQdVviPW9NN8zrz7MN4hA7IjJhOuBI6d23BFgwKdHwGIYL5Hp6arieTCT3YEch4jatcJmH48R7/xsNC/ORYCOJ72p04EgKYvseKmH5Ytym4FkyOV02KWP3WarsmvxxHrYIriNmi7lBuXmdemzCmI47bxCthgK9Bh8GAMLiH8J1Rk44K5FXXgfquB7IY5BmIqX8mQUzCGPzxR/y3zXq45rQFrjmhRxjSN7g+BCLXaFUQ0u9pD9yOqMCnTfKJa9UGaR91u6JpXleeTRjTuenofNMSnf2IWS6eDPYMAAw+rMLYmmbQYRVwbxB448qTMNyxEq1AZqCnXQADbwVysxbaf9U7kyLCdrxHTJ+oQN4BYcu4MLY9Vur0SfW35k3zOvJswpgOXysdBuHdD2Ew6BA+dHCCeNwq5XeO6R4g9Jh8MDFh8BsDcLxGadgSH8vmdwbg8TpUIO8KgXuF6zyGLeE7ToyA9wjJNFzvOei57nWfulbDTXNrPJswprMTAHTw6uTjwzqrYQusQodAHrdKCel7WJERiJw7g3GdP++x+iAY6wG2NNQx9T9vidcKeQzkum/YrIMgJBDnQN6xGqbt1Z8rzdAHO5CbW+XQMCZ86XyELltNhF4FMZ2e16s7f1Ercfz5nYAgCNi23nUMR8IAx22CCjsVhKt41Wp353E0/wfX44hApu8xIawH92YqkO9hctzcF4eGMauhug9EB6cT1nv8vvr+ZN0jrsGF17UdjTcThVsNAc67HoiB2hYeV54VhNTLSvBg8GVFxIDPwzlc/1opcxznVkvNOlQgc51WhjHQLtmNOdfuenekuUUODeNaeTLY0uF5IpI/WWBGvHqLmg5d94jp+PgxyHBMHAf3jW+x01O3rIIZ6Ai7cTKiVqE7ViB4cP2ZCLEjwTFxnONkoTkGFcirof/t2hZvmufCoWHMLJsBmBUoAzDBuOs+MZ29AphjqPtQBBRBcKsrYlb8Y8hR9+OgpwL5CLgOTJaa46FtMEneHYwdyM09sTWM6VQM/vUnQ2Mn43fCeNdqlAAmcAimCmK2Qu+h488PpM2DHoFcnz52BKzaOR6Oo7kPuNb0SZ5bGCeCHcjNvbA1jAliOh2DLYFQ9wFZFfN69eBLJ68QYlXOvck6Bv6NweAeoJ7nLeDnMujRFrhFwPVp7gP6IO2Ra88kkAe0xkDu5wWae2BrGDPIAtvACOY/Z1nJuB0N3JtiS5YnuTm2e3lCk8BlwJvrnkDuEGx2Mz6sBzw3wAq5ae6J5WHMwF+rLToYgVhBzPu77gsy81ZeBDAz8tVPDB9Jbf3PA15/hGDzHGBMGP9yglXxrnGhaZ4Ly8OYWW9tPxMKtRIlAOeV6krwYVv6Xla/Ra2CCV62oQve51rc4hPjzfODyS63qWpiPsJYQBvlJ9BWj3xmoWmOYFkY0+lYfY0BAHRKwpgt0dVPTtcTubUCJJDv8QMD2ImYP9sXuA69Om52QTs891wCQcytItop7bJp7o1lYQwELuGnOt8O6PhzAN1bIHMPmMBl4sN5jzsRrIp5sv2o69PcH68K5Ka5Z+JhTCdjO6ruCx/5lC7bsON9UlblvGYWPj6teatwvqw26n44ExACue4XE9D87Ie2mh3Qzrg1xa2rDuSmeTfxMCZ8GexHjgpkJgR0/vJllXwv27KcM1v0DHwjTEa4FlUPBHWFddOsom4ZVV/sFXLTvJt4GM+fKVudjcF/9dYwq12emmb1VytzXhNIvH4Onyy1A+oZca6sjHc9JNc052AXhvAd6RVy0/wf8TCmg40rY1aju7ZB8abTE0RMCmqLmg8NIIzv4clhnlwngJl48ERqB3JzJPTBmpzTDmuSDOxarZ6gN83rwtVhzKyW8KWT0fEQK1OCgAAgIHd0OIK2tqRZDVf43MNKuKCea/XB7zyZynWpQO6Br9lJTQyZGDMhZmzgNf0T9VPTTfN/XB3G1akIZEKYUKTT1Qd8rFqRETKUj2olzj2p0ZPwuZdP8mESwq4AD6exEqEeOP9ajfR94WYnjANMxIHJIDs1hDPtlJ/9EZdN826uCmM6WYUdAz5aTa18eSiM4GEbnBDmOAgjZuFsi/M+QcTE4FYhbDl3JiPjpIPzr1sDvF8futI0O6CP0vfGe8RjIDdN8+1cFMYEG4HL4M/Ml9UWHYyVcQUx7xOUq6CDz9tbdH5m4QQQx8ifVvHAGMdy6zAx4ZPFxnNlwCOkqx6aZhdMghkXVPjyXn+yVtNoHh3GdCICj9AlbFmB1p8KMQumAyLCkhXqKvAnaOZtVzx5/9ZhN4AArvBlYoLmOmFi0quQZjdj/+zVcNM8nkeFcQUwK9CitoRrtczvhDJhsRoVyPxOx79lqPNzD8RVndT1mCcrTZOkdsYUY/+sQF45QW+aW8CGMQFMx6KDzbBdzSrtCOZA5lhufUuWbedXPRDHapgt66OuSXMf0OfoexWw9ezCGM7jbs34ftM0GhvGUJ1vDmRmvbx/FBXIPJnJz3Hlfotwq4CnpDlvHsziT5dQ3xdudkII0w6hHpCcJ8fskPG6HiRsmubVPCqMQQUy94xXPqz1GDgetsGYGNwD9eQ0gxzXhO1C/qTsXs6/OR4mvYQxOzDjE9MVyAQx48KqP2tsmlvk0WEMYyDXqvgenlh+7nAfucO42UndEhkn58D7BHXv1jTNZVwUxlCBzGpUPUjU7INrwaDX94ib3TD5YyI+75Y1TfM0Lg5jIAR6JXYsbBUSwj0QNjth65l2x+0SGHfLmqZ5Ok8K46Zp7g8elOR5BQKZWyP1AR4VyH2PuGmeTodx0zSPgnvB7Ihxe4rfCeFb/wuGptlFh3HTNK+Eh7IIYZ6QZju6ghjYsq7fm6Z5Oh3GTdOcpR7SInAJZD5pr+4XE8x8EE3TNNfTYdw0jYTw5SNux28E4z1Ww/w1xfyFLU3TPJ0O46ZpzsJDWff0oTpNcxQdxk3TvBICmRVyB3LTrKPDuGkaSwVyP6zVNGvoMG6a5gV81jz3g/n7YfUnS/WlEE3T5Okwbprm4fOf//yLP1niSx54YIsP9ei/IW6afXQYN03z4pu/xvCtvylummYPHcZNc2fwIBYr3/H+L09Mj9vQrJDHr0dsmmYtHcZNc4ew6q0P8wA+yIPX9ZWofBsYn7zVNM0eOoyb5k6ZA5nXfEcxT033B3o0zV46jJvmDmDbmfvCPJzFw1q1Ap4DuWmaY+gwbpo7YAxjHs7id0KY7WledyA3zbF0GDfNncAHd/BFD/W9w1/+8pdf3BtmW/q9733vixVz0zTH0GHcNHfEHMhN0zwPOoyb5s7oQG6a50eHcdPcIRXI/eUPTfM86DBumjulP2u6aZ4PHcZN0zRNczAdxk3TNE1zMB3GTdM0TXMwHcZN0zRNczAdxk3TNE1zMB3GTdM0TXMwHcZN0zRNczAdxk3TNE1zMB3GTdM0TXMwHcZN0zRNczAdxk3TNE1zMB3GTdM0TXMwHcZN0zRNczAdxk3TNE1zMB3GTdM0TXMwHcZN0zRNczAdxk3TNE1zMB3GTXMgn/70px8+85nPvPPq4eFzn/vcwyc/+cmHb37zmw9vvvnmw3vf+94Xet/73vfwla985cV/w/9T74//77WU51tvvfXwjW984+V7H/nIRx6+/vWvv3j9rW996+Htt99+6f/GG2+8/LemaZ5Oh3HTHMhXv/rVhw996EMvAo3g+/CHP/widOcQLL74xS++KywJ41QYlv9HP/rRhy984Qsv36vjqCCeJw8dyE1zPR3GTbOIL33pS1IztTomaFkVw2PD+DHQxc9ppDz/+q//+qXHeBzKuwK6wrtpmqdx6o9Tj2yaJoIKYjTD6vjjH//4wy/8wi+83IomBMdt6jEEa5v6sVvUFbxKI2Pw4kHAju/VFvpM/bdN0zydU3+cemTTNBFUECMFgTYG3RiC5+D/Ge8ln6OCV2lk9GSC8IlPfOLhP/7jPzqMm2YDp/449cimaSKoIEYKgm5c6T4mjGH+/xQVvEojsych+3u/93sv3zu3Tf2pT33KTgiapnk1p/449cimaSKoIEaKx4Yx/924Cn3MqrSCV2lk9mR1/IEPfODlA1r8O1vnox/Hc+k97KZpvp1Tf5x6ZNM0EVQQI4UK4/GeMSIE5/fVtvFMBa/SiJoAcFzj09Kzfwdx02Q49cepRzZNE0EFMdpNBa9S0zTPg1N/7B7ZNE3TNEfSYdw0TdM0B9Nh3DRN0zQH02HcNE3TNAfTYdw0TdM0B9Nh3DRN0zQH02HcNE3TNAfTYdw0TdM0B9Nh3DRN0zQH02HcNE3TNAfTYdw0TdM0B9Nh3DRN0zQH02HcNE3TNAfTYdw0TdM0B9Nh3DRN0zQH02HcNE3TNAfznve85z3/H+XS69/O7298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228778" y="2074742"/>
            <a:ext cx="1172359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707512897"/>
              </p:ext>
            </p:extLst>
          </p:nvPr>
        </p:nvGraphicFramePr>
        <p:xfrm>
          <a:off x="922867" y="1312743"/>
          <a:ext cx="10295465" cy="2887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ktangel 2"/>
          <p:cNvSpPr/>
          <p:nvPr/>
        </p:nvSpPr>
        <p:spPr>
          <a:xfrm>
            <a:off x="838200" y="4199875"/>
            <a:ext cx="104648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Clubs that took measures had considerably larger revenue losses and sunk costs than clubs that took no measures. </a:t>
            </a:r>
          </a:p>
          <a:p>
            <a:pPr marL="285750" lvl="0" indent="-28575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Clubs that took measures employed considerably had significantly more full- and part-time employees</a:t>
            </a:r>
          </a:p>
          <a:p>
            <a:pPr marL="285750" indent="-28575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Five groups. i.e. clusters with different strategic responses were identified. Sport clubs focusing on: 1) multiple measures, 2) costs </a:t>
            </a:r>
            <a:r>
              <a:rPr lang="en-GB" sz="2000" u="sng" dirty="0"/>
              <a:t>and</a:t>
            </a:r>
            <a:r>
              <a:rPr lang="en-GB" sz="2000" dirty="0"/>
              <a:t> revenues, 3) only costs, 4) activities, and 5) increase revenues from members.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7801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effects for sports clubs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543050"/>
            <a:ext cx="11182350" cy="4743450"/>
          </a:xfrm>
        </p:spPr>
        <p:txBody>
          <a:bodyPr>
            <a:normAutofit/>
          </a:bodyPr>
          <a:lstStyle/>
          <a:p>
            <a:r>
              <a:rPr lang="en-US" dirty="0"/>
              <a:t>All clubs state they experience and observe significant social effects.</a:t>
            </a:r>
          </a:p>
          <a:p>
            <a:r>
              <a:rPr lang="en-US" dirty="0"/>
              <a:t>Swedish sports clubs points out: 1)</a:t>
            </a:r>
            <a:r>
              <a:rPr lang="sv-SE" dirty="0"/>
              <a:t>loss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members</a:t>
            </a:r>
            <a:r>
              <a:rPr lang="sv-SE" dirty="0"/>
              <a:t>, 2) </a:t>
            </a:r>
            <a:r>
              <a:rPr lang="sv-SE" dirty="0" err="1"/>
              <a:t>decrease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activity</a:t>
            </a:r>
            <a:r>
              <a:rPr lang="sv-SE" dirty="0"/>
              <a:t> </a:t>
            </a:r>
            <a:r>
              <a:rPr lang="sv-SE" dirty="0" err="1"/>
              <a:t>levels</a:t>
            </a:r>
            <a:r>
              <a:rPr lang="sv-SE" dirty="0"/>
              <a:t>, 3) </a:t>
            </a:r>
            <a:r>
              <a:rPr lang="sv-SE" dirty="0" err="1"/>
              <a:t>physical</a:t>
            </a:r>
            <a:r>
              <a:rPr lang="sv-SE" dirty="0"/>
              <a:t> and mental </a:t>
            </a:r>
            <a:r>
              <a:rPr lang="sv-SE" dirty="0" err="1"/>
              <a:t>illnes</a:t>
            </a:r>
            <a:r>
              <a:rPr lang="sv-SE" dirty="0"/>
              <a:t>, 4) </a:t>
            </a:r>
            <a:r>
              <a:rPr lang="sv-SE" dirty="0" err="1"/>
              <a:t>lost</a:t>
            </a:r>
            <a:r>
              <a:rPr lang="sv-SE" dirty="0"/>
              <a:t> integration and 5) </a:t>
            </a:r>
            <a:r>
              <a:rPr lang="en-US" dirty="0"/>
              <a:t>reduction of joy and togetherness as important negative social consequences.</a:t>
            </a:r>
          </a:p>
          <a:p>
            <a:r>
              <a:rPr lang="en-GB" dirty="0"/>
              <a:t>Economic support is critical, but Swedish sports clubs also articulate the need for help in interpretation of rules and regulations, lobbying, rejuvenation and innovation and not least future marketing.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0134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Conclusions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Cancelled events are the main driver of lost revenues.</a:t>
            </a:r>
          </a:p>
          <a:p>
            <a:r>
              <a:rPr lang="en-US" dirty="0"/>
              <a:t>There seem to be low levels of innovation in the early stages of the pandemic.</a:t>
            </a:r>
          </a:p>
          <a:p>
            <a:r>
              <a:rPr lang="en-US" dirty="0"/>
              <a:t>Recommendation to collaborate between sport clubs in order to better meet and adapt to crisis. </a:t>
            </a:r>
          </a:p>
          <a:p>
            <a:r>
              <a:rPr lang="en-US" dirty="0"/>
              <a:t>Events are important contributors to positive social and health impacts.</a:t>
            </a:r>
          </a:p>
          <a:p>
            <a:r>
              <a:rPr lang="en-US" dirty="0"/>
              <a:t>Factors such as size, lost revenues, sunk costs, and type of sports can help predict how sport clubs react to and manage crisis. </a:t>
            </a:r>
          </a:p>
        </p:txBody>
      </p:sp>
    </p:spTree>
    <p:extLst>
      <p:ext uri="{BB962C8B-B14F-4D97-AF65-F5344CB8AC3E}">
        <p14:creationId xmlns:p14="http://schemas.microsoft.com/office/powerpoint/2010/main" val="322124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5F40927B3A21439D8248E9485ED9F3" ma:contentTypeVersion="13" ma:contentTypeDescription="Skapa ett nytt dokument." ma:contentTypeScope="" ma:versionID="687caf8d2a824b550c0eccbeb62198ff">
  <xsd:schema xmlns:xsd="http://www.w3.org/2001/XMLSchema" xmlns:xs="http://www.w3.org/2001/XMLSchema" xmlns:p="http://schemas.microsoft.com/office/2006/metadata/properties" xmlns:ns3="2b44b90a-6402-4b9f-b482-74cb820f6862" xmlns:ns4="6dc440ad-6ba2-492a-ada0-e7a039956dd9" targetNamespace="http://schemas.microsoft.com/office/2006/metadata/properties" ma:root="true" ma:fieldsID="6ad9a678db3c1519ead30d1a1778706a" ns3:_="" ns4:_="">
    <xsd:import namespace="2b44b90a-6402-4b9f-b482-74cb820f6862"/>
    <xsd:import namespace="6dc440ad-6ba2-492a-ada0-e7a039956dd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44b90a-6402-4b9f-b482-74cb820f68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40ad-6ba2-492a-ada0-e7a039956d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DCA9FC-7319-4215-AA54-310EB98A84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723AAC-C657-41E7-AB1B-EA60DE870D48}">
  <ds:schemaRefs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2b44b90a-6402-4b9f-b482-74cb820f6862"/>
    <ds:schemaRef ds:uri="6dc440ad-6ba2-492a-ada0-e7a039956dd9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1F2F66B-2B8B-4C3E-8655-AC599D4430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44b90a-6402-4b9f-b482-74cb820f6862"/>
    <ds:schemaRef ds:uri="6dc440ad-6ba2-492a-ada0-e7a039956d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400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Swedish sports clubs and events during the Covid-19 pandemic: impacts and responses</vt:lpstr>
      <vt:lpstr>Economic effects for sports clubs</vt:lpstr>
      <vt:lpstr>Sports clubs’ responses to Covid-19</vt:lpstr>
      <vt:lpstr>Social effects for sports clubs</vt:lpstr>
      <vt:lpstr>Conclusions</vt:lpstr>
    </vt:vector>
  </TitlesOfParts>
  <Company>University of Gothenburg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John Armbrecht</dc:creator>
  <cp:lastModifiedBy>Sally North</cp:lastModifiedBy>
  <cp:revision>8</cp:revision>
  <dcterms:created xsi:type="dcterms:W3CDTF">2021-02-04T07:35:31Z</dcterms:created>
  <dcterms:modified xsi:type="dcterms:W3CDTF">2021-03-23T17:18:20Z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0x010100095F40927B3A21439D8248E9485ED9F3</vt:lpwstr>
  </property>
</Properties>
</file>